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1" r:id="rId5"/>
    <p:sldId id="260" r:id="rId6"/>
    <p:sldId id="263" r:id="rId7"/>
    <p:sldId id="262" r:id="rId8"/>
    <p:sldId id="264" r:id="rId9"/>
    <p:sldId id="269" r:id="rId10"/>
    <p:sldId id="267" r:id="rId11"/>
    <p:sldId id="270" r:id="rId12"/>
    <p:sldId id="271" r:id="rId13"/>
    <p:sldId id="272" r:id="rId14"/>
    <p:sldId id="273" r:id="rId15"/>
    <p:sldId id="266" r:id="rId16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11F93B59-E3BA-64B5-D17D-B8E17A7D80E6}" name="Oma Toma" initials="OT" userId="dad4a7c63ae5eb70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E1D7"/>
    <a:srgbClr val="3692E6"/>
    <a:srgbClr val="2E8AAD"/>
    <a:srgbClr val="D8D8D8"/>
    <a:srgbClr val="96C4D6"/>
    <a:srgbClr val="DB504A"/>
    <a:srgbClr val="252323"/>
    <a:srgbClr val="00FFCC"/>
    <a:srgbClr val="276FBF"/>
    <a:srgbClr val="2EC4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91" d="100"/>
          <a:sy n="91" d="100"/>
        </p:scale>
        <p:origin x="86" y="1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8/10/relationships/authors" Target="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FD643A7-336B-4805-9ED1-8087F703DE31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676C322F-AD65-438D-AAC4-7EE7BE1D7C02}">
      <dgm:prSet phldrT="[Text]"/>
      <dgm:spPr>
        <a:solidFill>
          <a:srgbClr val="2E8AAD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8E13336C-9657-4D8F-B4AA-5D560DA8CD45}" type="parTrans" cxnId="{98153164-6B62-4640-8175-DB78B4656616}">
      <dgm:prSet/>
      <dgm:spPr/>
      <dgm:t>
        <a:bodyPr/>
        <a:lstStyle/>
        <a:p>
          <a:endParaRPr lang="it-IT"/>
        </a:p>
      </dgm:t>
    </dgm:pt>
    <dgm:pt modelId="{7A40D244-3343-44C4-AD18-98513E05B639}" type="sibTrans" cxnId="{98153164-6B62-4640-8175-DB78B4656616}">
      <dgm:prSet/>
      <dgm:spPr/>
      <dgm:t>
        <a:bodyPr/>
        <a:lstStyle/>
        <a:p>
          <a:endParaRPr lang="it-IT"/>
        </a:p>
      </dgm:t>
    </dgm:pt>
    <dgm:pt modelId="{DE3E5DAD-25F0-48BD-9C18-13F90C75D9E2}">
      <dgm:prSet phldrT="[Text]"/>
      <dgm:spPr>
        <a:solidFill>
          <a:srgbClr val="252323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137FCAE3-76B2-482C-B1A3-79F3788A2420}" type="parTrans" cxnId="{A7C8F65D-FC29-4932-969B-9C5F1CF8A167}">
      <dgm:prSet/>
      <dgm:spPr/>
      <dgm:t>
        <a:bodyPr/>
        <a:lstStyle/>
        <a:p>
          <a:endParaRPr lang="it-IT"/>
        </a:p>
      </dgm:t>
    </dgm:pt>
    <dgm:pt modelId="{A028C154-8373-4D51-9638-39A00E76C6E9}" type="sibTrans" cxnId="{A7C8F65D-FC29-4932-969B-9C5F1CF8A167}">
      <dgm:prSet/>
      <dgm:spPr/>
      <dgm:t>
        <a:bodyPr/>
        <a:lstStyle/>
        <a:p>
          <a:endParaRPr lang="it-IT"/>
        </a:p>
      </dgm:t>
    </dgm:pt>
    <dgm:pt modelId="{EFD11459-D1BD-4CC8-A356-7D96DC428135}">
      <dgm:prSet phldrT="[Text]"/>
      <dgm:spPr>
        <a:solidFill>
          <a:srgbClr val="252323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3B88F768-3E8E-4F5C-94A5-4F818E7F5850}" type="parTrans" cxnId="{A7B6C3B1-7399-4764-8190-9546F65CD236}">
      <dgm:prSet/>
      <dgm:spPr/>
      <dgm:t>
        <a:bodyPr/>
        <a:lstStyle/>
        <a:p>
          <a:endParaRPr lang="it-IT"/>
        </a:p>
      </dgm:t>
    </dgm:pt>
    <dgm:pt modelId="{8D286093-0B9E-4DF3-8857-5B13A4959E61}" type="sibTrans" cxnId="{A7B6C3B1-7399-4764-8190-9546F65CD236}">
      <dgm:prSet/>
      <dgm:spPr/>
      <dgm:t>
        <a:bodyPr/>
        <a:lstStyle/>
        <a:p>
          <a:endParaRPr lang="it-IT"/>
        </a:p>
      </dgm:t>
    </dgm:pt>
    <dgm:pt modelId="{EAE272C1-1253-44B3-9C55-42FE31232EB4}">
      <dgm:prSet phldrT="[Text]"/>
      <dgm:spPr>
        <a:solidFill>
          <a:srgbClr val="252323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F2BFFC0F-F7ED-45AF-AAF7-C7B773C68508}" type="parTrans" cxnId="{6236831A-B3FB-4AD9-905A-3D8BC921E48D}">
      <dgm:prSet/>
      <dgm:spPr/>
      <dgm:t>
        <a:bodyPr/>
        <a:lstStyle/>
        <a:p>
          <a:endParaRPr lang="it-IT"/>
        </a:p>
      </dgm:t>
    </dgm:pt>
    <dgm:pt modelId="{5A40C90B-CE7F-453A-B958-5D6F7D7CA99C}" type="sibTrans" cxnId="{6236831A-B3FB-4AD9-905A-3D8BC921E48D}">
      <dgm:prSet/>
      <dgm:spPr/>
      <dgm:t>
        <a:bodyPr/>
        <a:lstStyle/>
        <a:p>
          <a:endParaRPr lang="it-IT"/>
        </a:p>
      </dgm:t>
    </dgm:pt>
    <dgm:pt modelId="{99C4CEC4-1A4B-48BA-B6B5-B504666BDCAB}">
      <dgm:prSet phldrT="[Text]"/>
      <dgm:spPr>
        <a:solidFill>
          <a:srgbClr val="252323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F3C23BA0-15D6-475B-AF03-2BC0ED8C88D5}" type="parTrans" cxnId="{8A3AC4EC-4939-4237-8AB2-6F8E5E9565C0}">
      <dgm:prSet/>
      <dgm:spPr/>
      <dgm:t>
        <a:bodyPr/>
        <a:lstStyle/>
        <a:p>
          <a:endParaRPr lang="it-IT"/>
        </a:p>
      </dgm:t>
    </dgm:pt>
    <dgm:pt modelId="{4CB4831F-3802-432D-99B0-B9B0B9236A16}" type="sibTrans" cxnId="{8A3AC4EC-4939-4237-8AB2-6F8E5E9565C0}">
      <dgm:prSet/>
      <dgm:spPr/>
      <dgm:t>
        <a:bodyPr/>
        <a:lstStyle/>
        <a:p>
          <a:endParaRPr lang="it-IT"/>
        </a:p>
      </dgm:t>
    </dgm:pt>
    <dgm:pt modelId="{53AB91C9-2406-4E02-97EF-F4E1AAE675D8}" type="pres">
      <dgm:prSet presAssocID="{FFD643A7-336B-4805-9ED1-8087F703DE31}" presName="Name0" presStyleCnt="0">
        <dgm:presLayoutVars>
          <dgm:dir/>
          <dgm:animLvl val="lvl"/>
          <dgm:resizeHandles val="exact"/>
        </dgm:presLayoutVars>
      </dgm:prSet>
      <dgm:spPr/>
    </dgm:pt>
    <dgm:pt modelId="{593830E4-AF55-4421-A70D-31D06DEF613E}" type="pres">
      <dgm:prSet presAssocID="{676C322F-AD65-438D-AAC4-7EE7BE1D7C02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EAFA8BD8-6004-45C4-8FB7-9F98EE905008}" type="pres">
      <dgm:prSet presAssocID="{7A40D244-3343-44C4-AD18-98513E05B639}" presName="parTxOnlySpace" presStyleCnt="0"/>
      <dgm:spPr/>
    </dgm:pt>
    <dgm:pt modelId="{0EC64F66-D0DE-4A2D-8E92-150469111B48}" type="pres">
      <dgm:prSet presAssocID="{DE3E5DAD-25F0-48BD-9C18-13F90C75D9E2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93E5753E-51BF-481C-B6E9-5D352E2F20B5}" type="pres">
      <dgm:prSet presAssocID="{A028C154-8373-4D51-9638-39A00E76C6E9}" presName="parTxOnlySpace" presStyleCnt="0"/>
      <dgm:spPr/>
    </dgm:pt>
    <dgm:pt modelId="{1F8530D6-3B90-4B4C-8EBF-CC7DDD2604CD}" type="pres">
      <dgm:prSet presAssocID="{EFD11459-D1BD-4CC8-A356-7D96DC428135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935A4695-E30E-4614-A361-0CE80A01D8A4}" type="pres">
      <dgm:prSet presAssocID="{8D286093-0B9E-4DF3-8857-5B13A4959E61}" presName="parTxOnlySpace" presStyleCnt="0"/>
      <dgm:spPr/>
    </dgm:pt>
    <dgm:pt modelId="{0C10CB14-FC05-4684-AAEA-6111B309DB3E}" type="pres">
      <dgm:prSet presAssocID="{99C4CEC4-1A4B-48BA-B6B5-B504666BDCAB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EC4132DB-39FC-43A8-BF3E-4D29AB7D6B8E}" type="pres">
      <dgm:prSet presAssocID="{4CB4831F-3802-432D-99B0-B9B0B9236A16}" presName="parTxOnlySpace" presStyleCnt="0"/>
      <dgm:spPr/>
    </dgm:pt>
    <dgm:pt modelId="{DE7F660E-299F-445D-A1AF-5D30E82320DB}" type="pres">
      <dgm:prSet presAssocID="{EAE272C1-1253-44B3-9C55-42FE31232EB4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236831A-B3FB-4AD9-905A-3D8BC921E48D}" srcId="{FFD643A7-336B-4805-9ED1-8087F703DE31}" destId="{EAE272C1-1253-44B3-9C55-42FE31232EB4}" srcOrd="4" destOrd="0" parTransId="{F2BFFC0F-F7ED-45AF-AAF7-C7B773C68508}" sibTransId="{5A40C90B-CE7F-453A-B958-5D6F7D7CA99C}"/>
    <dgm:cxn modelId="{FD544022-9031-49A8-BFE2-DCD8EF23CFD2}" type="presOf" srcId="{FFD643A7-336B-4805-9ED1-8087F703DE31}" destId="{53AB91C9-2406-4E02-97EF-F4E1AAE675D8}" srcOrd="0" destOrd="0" presId="urn:microsoft.com/office/officeart/2005/8/layout/chevron1"/>
    <dgm:cxn modelId="{1EC84526-A138-4AEA-9C17-C052BDAD2EF5}" type="presOf" srcId="{99C4CEC4-1A4B-48BA-B6B5-B504666BDCAB}" destId="{0C10CB14-FC05-4684-AAEA-6111B309DB3E}" srcOrd="0" destOrd="0" presId="urn:microsoft.com/office/officeart/2005/8/layout/chevron1"/>
    <dgm:cxn modelId="{2A1E5A3D-D086-45D1-B3FB-EAE596F0EC22}" type="presOf" srcId="{676C322F-AD65-438D-AAC4-7EE7BE1D7C02}" destId="{593830E4-AF55-4421-A70D-31D06DEF613E}" srcOrd="0" destOrd="0" presId="urn:microsoft.com/office/officeart/2005/8/layout/chevron1"/>
    <dgm:cxn modelId="{A7C8F65D-FC29-4932-969B-9C5F1CF8A167}" srcId="{FFD643A7-336B-4805-9ED1-8087F703DE31}" destId="{DE3E5DAD-25F0-48BD-9C18-13F90C75D9E2}" srcOrd="1" destOrd="0" parTransId="{137FCAE3-76B2-482C-B1A3-79F3788A2420}" sibTransId="{A028C154-8373-4D51-9638-39A00E76C6E9}"/>
    <dgm:cxn modelId="{98153164-6B62-4640-8175-DB78B4656616}" srcId="{FFD643A7-336B-4805-9ED1-8087F703DE31}" destId="{676C322F-AD65-438D-AAC4-7EE7BE1D7C02}" srcOrd="0" destOrd="0" parTransId="{8E13336C-9657-4D8F-B4AA-5D560DA8CD45}" sibTransId="{7A40D244-3343-44C4-AD18-98513E05B639}"/>
    <dgm:cxn modelId="{C8CAA96A-F349-450A-8F89-0563AF66BCFD}" type="presOf" srcId="{DE3E5DAD-25F0-48BD-9C18-13F90C75D9E2}" destId="{0EC64F66-D0DE-4A2D-8E92-150469111B48}" srcOrd="0" destOrd="0" presId="urn:microsoft.com/office/officeart/2005/8/layout/chevron1"/>
    <dgm:cxn modelId="{DB78567E-98D5-471D-871D-BCF7D176F7BE}" type="presOf" srcId="{EAE272C1-1253-44B3-9C55-42FE31232EB4}" destId="{DE7F660E-299F-445D-A1AF-5D30E82320DB}" srcOrd="0" destOrd="0" presId="urn:microsoft.com/office/officeart/2005/8/layout/chevron1"/>
    <dgm:cxn modelId="{A7B6C3B1-7399-4764-8190-9546F65CD236}" srcId="{FFD643A7-336B-4805-9ED1-8087F703DE31}" destId="{EFD11459-D1BD-4CC8-A356-7D96DC428135}" srcOrd="2" destOrd="0" parTransId="{3B88F768-3E8E-4F5C-94A5-4F818E7F5850}" sibTransId="{8D286093-0B9E-4DF3-8857-5B13A4959E61}"/>
    <dgm:cxn modelId="{8A3AC4EC-4939-4237-8AB2-6F8E5E9565C0}" srcId="{FFD643A7-336B-4805-9ED1-8087F703DE31}" destId="{99C4CEC4-1A4B-48BA-B6B5-B504666BDCAB}" srcOrd="3" destOrd="0" parTransId="{F3C23BA0-15D6-475B-AF03-2BC0ED8C88D5}" sibTransId="{4CB4831F-3802-432D-99B0-B9B0B9236A16}"/>
    <dgm:cxn modelId="{99CAF7F6-A390-4844-AD6F-5E70F4849039}" type="presOf" srcId="{EFD11459-D1BD-4CC8-A356-7D96DC428135}" destId="{1F8530D6-3B90-4B4C-8EBF-CC7DDD2604CD}" srcOrd="0" destOrd="0" presId="urn:microsoft.com/office/officeart/2005/8/layout/chevron1"/>
    <dgm:cxn modelId="{64B2CD47-FE8F-4837-BA2D-8EF82C9DE748}" type="presParOf" srcId="{53AB91C9-2406-4E02-97EF-F4E1AAE675D8}" destId="{593830E4-AF55-4421-A70D-31D06DEF613E}" srcOrd="0" destOrd="0" presId="urn:microsoft.com/office/officeart/2005/8/layout/chevron1"/>
    <dgm:cxn modelId="{DE37B07B-D885-485F-A577-C7FF18D92018}" type="presParOf" srcId="{53AB91C9-2406-4E02-97EF-F4E1AAE675D8}" destId="{EAFA8BD8-6004-45C4-8FB7-9F98EE905008}" srcOrd="1" destOrd="0" presId="urn:microsoft.com/office/officeart/2005/8/layout/chevron1"/>
    <dgm:cxn modelId="{69F8C974-14CD-4038-87F7-4D4ED007182E}" type="presParOf" srcId="{53AB91C9-2406-4E02-97EF-F4E1AAE675D8}" destId="{0EC64F66-D0DE-4A2D-8E92-150469111B48}" srcOrd="2" destOrd="0" presId="urn:microsoft.com/office/officeart/2005/8/layout/chevron1"/>
    <dgm:cxn modelId="{7C7DD9FE-926B-4A2D-ADC3-EB0E165DE053}" type="presParOf" srcId="{53AB91C9-2406-4E02-97EF-F4E1AAE675D8}" destId="{93E5753E-51BF-481C-B6E9-5D352E2F20B5}" srcOrd="3" destOrd="0" presId="urn:microsoft.com/office/officeart/2005/8/layout/chevron1"/>
    <dgm:cxn modelId="{6E0F4CD9-15D4-4242-BC7F-B7DBA5F01B7C}" type="presParOf" srcId="{53AB91C9-2406-4E02-97EF-F4E1AAE675D8}" destId="{1F8530D6-3B90-4B4C-8EBF-CC7DDD2604CD}" srcOrd="4" destOrd="0" presId="urn:microsoft.com/office/officeart/2005/8/layout/chevron1"/>
    <dgm:cxn modelId="{31D5D6AC-0E4A-4A32-9EE7-F7F87949EA1E}" type="presParOf" srcId="{53AB91C9-2406-4E02-97EF-F4E1AAE675D8}" destId="{935A4695-E30E-4614-A361-0CE80A01D8A4}" srcOrd="5" destOrd="0" presId="urn:microsoft.com/office/officeart/2005/8/layout/chevron1"/>
    <dgm:cxn modelId="{FDC873BB-6BE6-4B40-8FEE-9E8D96D0908E}" type="presParOf" srcId="{53AB91C9-2406-4E02-97EF-F4E1AAE675D8}" destId="{0C10CB14-FC05-4684-AAEA-6111B309DB3E}" srcOrd="6" destOrd="0" presId="urn:microsoft.com/office/officeart/2005/8/layout/chevron1"/>
    <dgm:cxn modelId="{9641D82F-A988-4074-8E30-4B265E3BF762}" type="presParOf" srcId="{53AB91C9-2406-4E02-97EF-F4E1AAE675D8}" destId="{EC4132DB-39FC-43A8-BF3E-4D29AB7D6B8E}" srcOrd="7" destOrd="0" presId="urn:microsoft.com/office/officeart/2005/8/layout/chevron1"/>
    <dgm:cxn modelId="{9F41E474-DF4E-4474-9F69-B6FCB5B1B4C6}" type="presParOf" srcId="{53AB91C9-2406-4E02-97EF-F4E1AAE675D8}" destId="{DE7F660E-299F-445D-A1AF-5D30E82320DB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FD643A7-336B-4805-9ED1-8087F703DE31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676C322F-AD65-438D-AAC4-7EE7BE1D7C02}">
      <dgm:prSet phldrT="[Text]"/>
      <dgm:spPr>
        <a:solidFill>
          <a:srgbClr val="2E8AAD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8E13336C-9657-4D8F-B4AA-5D560DA8CD45}" type="parTrans" cxnId="{98153164-6B62-4640-8175-DB78B4656616}">
      <dgm:prSet/>
      <dgm:spPr/>
      <dgm:t>
        <a:bodyPr/>
        <a:lstStyle/>
        <a:p>
          <a:endParaRPr lang="it-IT"/>
        </a:p>
      </dgm:t>
    </dgm:pt>
    <dgm:pt modelId="{7A40D244-3343-44C4-AD18-98513E05B639}" type="sibTrans" cxnId="{98153164-6B62-4640-8175-DB78B4656616}">
      <dgm:prSet/>
      <dgm:spPr/>
      <dgm:t>
        <a:bodyPr/>
        <a:lstStyle/>
        <a:p>
          <a:endParaRPr lang="it-IT"/>
        </a:p>
      </dgm:t>
    </dgm:pt>
    <dgm:pt modelId="{DE3E5DAD-25F0-48BD-9C18-13F90C75D9E2}">
      <dgm:prSet phldrT="[Text]"/>
      <dgm:spPr>
        <a:solidFill>
          <a:srgbClr val="252323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137FCAE3-76B2-482C-B1A3-79F3788A2420}" type="parTrans" cxnId="{A7C8F65D-FC29-4932-969B-9C5F1CF8A167}">
      <dgm:prSet/>
      <dgm:spPr/>
      <dgm:t>
        <a:bodyPr/>
        <a:lstStyle/>
        <a:p>
          <a:endParaRPr lang="it-IT"/>
        </a:p>
      </dgm:t>
    </dgm:pt>
    <dgm:pt modelId="{A028C154-8373-4D51-9638-39A00E76C6E9}" type="sibTrans" cxnId="{A7C8F65D-FC29-4932-969B-9C5F1CF8A167}">
      <dgm:prSet/>
      <dgm:spPr/>
      <dgm:t>
        <a:bodyPr/>
        <a:lstStyle/>
        <a:p>
          <a:endParaRPr lang="it-IT"/>
        </a:p>
      </dgm:t>
    </dgm:pt>
    <dgm:pt modelId="{EFD11459-D1BD-4CC8-A356-7D96DC428135}">
      <dgm:prSet phldrT="[Text]"/>
      <dgm:spPr>
        <a:solidFill>
          <a:srgbClr val="252323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3B88F768-3E8E-4F5C-94A5-4F818E7F5850}" type="parTrans" cxnId="{A7B6C3B1-7399-4764-8190-9546F65CD236}">
      <dgm:prSet/>
      <dgm:spPr/>
      <dgm:t>
        <a:bodyPr/>
        <a:lstStyle/>
        <a:p>
          <a:endParaRPr lang="it-IT"/>
        </a:p>
      </dgm:t>
    </dgm:pt>
    <dgm:pt modelId="{8D286093-0B9E-4DF3-8857-5B13A4959E61}" type="sibTrans" cxnId="{A7B6C3B1-7399-4764-8190-9546F65CD236}">
      <dgm:prSet/>
      <dgm:spPr/>
      <dgm:t>
        <a:bodyPr/>
        <a:lstStyle/>
        <a:p>
          <a:endParaRPr lang="it-IT"/>
        </a:p>
      </dgm:t>
    </dgm:pt>
    <dgm:pt modelId="{EAE272C1-1253-44B3-9C55-42FE31232EB4}">
      <dgm:prSet phldrT="[Text]"/>
      <dgm:spPr>
        <a:solidFill>
          <a:srgbClr val="252323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F2BFFC0F-F7ED-45AF-AAF7-C7B773C68508}" type="parTrans" cxnId="{6236831A-B3FB-4AD9-905A-3D8BC921E48D}">
      <dgm:prSet/>
      <dgm:spPr/>
      <dgm:t>
        <a:bodyPr/>
        <a:lstStyle/>
        <a:p>
          <a:endParaRPr lang="it-IT"/>
        </a:p>
      </dgm:t>
    </dgm:pt>
    <dgm:pt modelId="{5A40C90B-CE7F-453A-B958-5D6F7D7CA99C}" type="sibTrans" cxnId="{6236831A-B3FB-4AD9-905A-3D8BC921E48D}">
      <dgm:prSet/>
      <dgm:spPr/>
      <dgm:t>
        <a:bodyPr/>
        <a:lstStyle/>
        <a:p>
          <a:endParaRPr lang="it-IT"/>
        </a:p>
      </dgm:t>
    </dgm:pt>
    <dgm:pt modelId="{99C4CEC4-1A4B-48BA-B6B5-B504666BDCAB}">
      <dgm:prSet phldrT="[Text]"/>
      <dgm:spPr>
        <a:solidFill>
          <a:srgbClr val="252323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F3C23BA0-15D6-475B-AF03-2BC0ED8C88D5}" type="parTrans" cxnId="{8A3AC4EC-4939-4237-8AB2-6F8E5E9565C0}">
      <dgm:prSet/>
      <dgm:spPr/>
      <dgm:t>
        <a:bodyPr/>
        <a:lstStyle/>
        <a:p>
          <a:endParaRPr lang="it-IT"/>
        </a:p>
      </dgm:t>
    </dgm:pt>
    <dgm:pt modelId="{4CB4831F-3802-432D-99B0-B9B0B9236A16}" type="sibTrans" cxnId="{8A3AC4EC-4939-4237-8AB2-6F8E5E9565C0}">
      <dgm:prSet/>
      <dgm:spPr/>
      <dgm:t>
        <a:bodyPr/>
        <a:lstStyle/>
        <a:p>
          <a:endParaRPr lang="it-IT"/>
        </a:p>
      </dgm:t>
    </dgm:pt>
    <dgm:pt modelId="{53AB91C9-2406-4E02-97EF-F4E1AAE675D8}" type="pres">
      <dgm:prSet presAssocID="{FFD643A7-336B-4805-9ED1-8087F703DE31}" presName="Name0" presStyleCnt="0">
        <dgm:presLayoutVars>
          <dgm:dir/>
          <dgm:animLvl val="lvl"/>
          <dgm:resizeHandles val="exact"/>
        </dgm:presLayoutVars>
      </dgm:prSet>
      <dgm:spPr/>
    </dgm:pt>
    <dgm:pt modelId="{593830E4-AF55-4421-A70D-31D06DEF613E}" type="pres">
      <dgm:prSet presAssocID="{676C322F-AD65-438D-AAC4-7EE7BE1D7C02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EAFA8BD8-6004-45C4-8FB7-9F98EE905008}" type="pres">
      <dgm:prSet presAssocID="{7A40D244-3343-44C4-AD18-98513E05B639}" presName="parTxOnlySpace" presStyleCnt="0"/>
      <dgm:spPr/>
    </dgm:pt>
    <dgm:pt modelId="{0EC64F66-D0DE-4A2D-8E92-150469111B48}" type="pres">
      <dgm:prSet presAssocID="{DE3E5DAD-25F0-48BD-9C18-13F90C75D9E2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93E5753E-51BF-481C-B6E9-5D352E2F20B5}" type="pres">
      <dgm:prSet presAssocID="{A028C154-8373-4D51-9638-39A00E76C6E9}" presName="parTxOnlySpace" presStyleCnt="0"/>
      <dgm:spPr/>
    </dgm:pt>
    <dgm:pt modelId="{1F8530D6-3B90-4B4C-8EBF-CC7DDD2604CD}" type="pres">
      <dgm:prSet presAssocID="{EFD11459-D1BD-4CC8-A356-7D96DC428135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935A4695-E30E-4614-A361-0CE80A01D8A4}" type="pres">
      <dgm:prSet presAssocID="{8D286093-0B9E-4DF3-8857-5B13A4959E61}" presName="parTxOnlySpace" presStyleCnt="0"/>
      <dgm:spPr/>
    </dgm:pt>
    <dgm:pt modelId="{0C10CB14-FC05-4684-AAEA-6111B309DB3E}" type="pres">
      <dgm:prSet presAssocID="{99C4CEC4-1A4B-48BA-B6B5-B504666BDCAB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EC4132DB-39FC-43A8-BF3E-4D29AB7D6B8E}" type="pres">
      <dgm:prSet presAssocID="{4CB4831F-3802-432D-99B0-B9B0B9236A16}" presName="parTxOnlySpace" presStyleCnt="0"/>
      <dgm:spPr/>
    </dgm:pt>
    <dgm:pt modelId="{DE7F660E-299F-445D-A1AF-5D30E82320DB}" type="pres">
      <dgm:prSet presAssocID="{EAE272C1-1253-44B3-9C55-42FE31232EB4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236831A-B3FB-4AD9-905A-3D8BC921E48D}" srcId="{FFD643A7-336B-4805-9ED1-8087F703DE31}" destId="{EAE272C1-1253-44B3-9C55-42FE31232EB4}" srcOrd="4" destOrd="0" parTransId="{F2BFFC0F-F7ED-45AF-AAF7-C7B773C68508}" sibTransId="{5A40C90B-CE7F-453A-B958-5D6F7D7CA99C}"/>
    <dgm:cxn modelId="{FD544022-9031-49A8-BFE2-DCD8EF23CFD2}" type="presOf" srcId="{FFD643A7-336B-4805-9ED1-8087F703DE31}" destId="{53AB91C9-2406-4E02-97EF-F4E1AAE675D8}" srcOrd="0" destOrd="0" presId="urn:microsoft.com/office/officeart/2005/8/layout/chevron1"/>
    <dgm:cxn modelId="{1EC84526-A138-4AEA-9C17-C052BDAD2EF5}" type="presOf" srcId="{99C4CEC4-1A4B-48BA-B6B5-B504666BDCAB}" destId="{0C10CB14-FC05-4684-AAEA-6111B309DB3E}" srcOrd="0" destOrd="0" presId="urn:microsoft.com/office/officeart/2005/8/layout/chevron1"/>
    <dgm:cxn modelId="{2A1E5A3D-D086-45D1-B3FB-EAE596F0EC22}" type="presOf" srcId="{676C322F-AD65-438D-AAC4-7EE7BE1D7C02}" destId="{593830E4-AF55-4421-A70D-31D06DEF613E}" srcOrd="0" destOrd="0" presId="urn:microsoft.com/office/officeart/2005/8/layout/chevron1"/>
    <dgm:cxn modelId="{A7C8F65D-FC29-4932-969B-9C5F1CF8A167}" srcId="{FFD643A7-336B-4805-9ED1-8087F703DE31}" destId="{DE3E5DAD-25F0-48BD-9C18-13F90C75D9E2}" srcOrd="1" destOrd="0" parTransId="{137FCAE3-76B2-482C-B1A3-79F3788A2420}" sibTransId="{A028C154-8373-4D51-9638-39A00E76C6E9}"/>
    <dgm:cxn modelId="{98153164-6B62-4640-8175-DB78B4656616}" srcId="{FFD643A7-336B-4805-9ED1-8087F703DE31}" destId="{676C322F-AD65-438D-AAC4-7EE7BE1D7C02}" srcOrd="0" destOrd="0" parTransId="{8E13336C-9657-4D8F-B4AA-5D560DA8CD45}" sibTransId="{7A40D244-3343-44C4-AD18-98513E05B639}"/>
    <dgm:cxn modelId="{C8CAA96A-F349-450A-8F89-0563AF66BCFD}" type="presOf" srcId="{DE3E5DAD-25F0-48BD-9C18-13F90C75D9E2}" destId="{0EC64F66-D0DE-4A2D-8E92-150469111B48}" srcOrd="0" destOrd="0" presId="urn:microsoft.com/office/officeart/2005/8/layout/chevron1"/>
    <dgm:cxn modelId="{DB78567E-98D5-471D-871D-BCF7D176F7BE}" type="presOf" srcId="{EAE272C1-1253-44B3-9C55-42FE31232EB4}" destId="{DE7F660E-299F-445D-A1AF-5D30E82320DB}" srcOrd="0" destOrd="0" presId="urn:microsoft.com/office/officeart/2005/8/layout/chevron1"/>
    <dgm:cxn modelId="{A7B6C3B1-7399-4764-8190-9546F65CD236}" srcId="{FFD643A7-336B-4805-9ED1-8087F703DE31}" destId="{EFD11459-D1BD-4CC8-A356-7D96DC428135}" srcOrd="2" destOrd="0" parTransId="{3B88F768-3E8E-4F5C-94A5-4F818E7F5850}" sibTransId="{8D286093-0B9E-4DF3-8857-5B13A4959E61}"/>
    <dgm:cxn modelId="{8A3AC4EC-4939-4237-8AB2-6F8E5E9565C0}" srcId="{FFD643A7-336B-4805-9ED1-8087F703DE31}" destId="{99C4CEC4-1A4B-48BA-B6B5-B504666BDCAB}" srcOrd="3" destOrd="0" parTransId="{F3C23BA0-15D6-475B-AF03-2BC0ED8C88D5}" sibTransId="{4CB4831F-3802-432D-99B0-B9B0B9236A16}"/>
    <dgm:cxn modelId="{99CAF7F6-A390-4844-AD6F-5E70F4849039}" type="presOf" srcId="{EFD11459-D1BD-4CC8-A356-7D96DC428135}" destId="{1F8530D6-3B90-4B4C-8EBF-CC7DDD2604CD}" srcOrd="0" destOrd="0" presId="urn:microsoft.com/office/officeart/2005/8/layout/chevron1"/>
    <dgm:cxn modelId="{64B2CD47-FE8F-4837-BA2D-8EF82C9DE748}" type="presParOf" srcId="{53AB91C9-2406-4E02-97EF-F4E1AAE675D8}" destId="{593830E4-AF55-4421-A70D-31D06DEF613E}" srcOrd="0" destOrd="0" presId="urn:microsoft.com/office/officeart/2005/8/layout/chevron1"/>
    <dgm:cxn modelId="{DE37B07B-D885-485F-A577-C7FF18D92018}" type="presParOf" srcId="{53AB91C9-2406-4E02-97EF-F4E1AAE675D8}" destId="{EAFA8BD8-6004-45C4-8FB7-9F98EE905008}" srcOrd="1" destOrd="0" presId="urn:microsoft.com/office/officeart/2005/8/layout/chevron1"/>
    <dgm:cxn modelId="{69F8C974-14CD-4038-87F7-4D4ED007182E}" type="presParOf" srcId="{53AB91C9-2406-4E02-97EF-F4E1AAE675D8}" destId="{0EC64F66-D0DE-4A2D-8E92-150469111B48}" srcOrd="2" destOrd="0" presId="urn:microsoft.com/office/officeart/2005/8/layout/chevron1"/>
    <dgm:cxn modelId="{7C7DD9FE-926B-4A2D-ADC3-EB0E165DE053}" type="presParOf" srcId="{53AB91C9-2406-4E02-97EF-F4E1AAE675D8}" destId="{93E5753E-51BF-481C-B6E9-5D352E2F20B5}" srcOrd="3" destOrd="0" presId="urn:microsoft.com/office/officeart/2005/8/layout/chevron1"/>
    <dgm:cxn modelId="{6E0F4CD9-15D4-4242-BC7F-B7DBA5F01B7C}" type="presParOf" srcId="{53AB91C9-2406-4E02-97EF-F4E1AAE675D8}" destId="{1F8530D6-3B90-4B4C-8EBF-CC7DDD2604CD}" srcOrd="4" destOrd="0" presId="urn:microsoft.com/office/officeart/2005/8/layout/chevron1"/>
    <dgm:cxn modelId="{31D5D6AC-0E4A-4A32-9EE7-F7F87949EA1E}" type="presParOf" srcId="{53AB91C9-2406-4E02-97EF-F4E1AAE675D8}" destId="{935A4695-E30E-4614-A361-0CE80A01D8A4}" srcOrd="5" destOrd="0" presId="urn:microsoft.com/office/officeart/2005/8/layout/chevron1"/>
    <dgm:cxn modelId="{FDC873BB-6BE6-4B40-8FEE-9E8D96D0908E}" type="presParOf" srcId="{53AB91C9-2406-4E02-97EF-F4E1AAE675D8}" destId="{0C10CB14-FC05-4684-AAEA-6111B309DB3E}" srcOrd="6" destOrd="0" presId="urn:microsoft.com/office/officeart/2005/8/layout/chevron1"/>
    <dgm:cxn modelId="{9641D82F-A988-4074-8E30-4B265E3BF762}" type="presParOf" srcId="{53AB91C9-2406-4E02-97EF-F4E1AAE675D8}" destId="{EC4132DB-39FC-43A8-BF3E-4D29AB7D6B8E}" srcOrd="7" destOrd="0" presId="urn:microsoft.com/office/officeart/2005/8/layout/chevron1"/>
    <dgm:cxn modelId="{9F41E474-DF4E-4474-9F69-B6FCB5B1B4C6}" type="presParOf" srcId="{53AB91C9-2406-4E02-97EF-F4E1AAE675D8}" destId="{DE7F660E-299F-445D-A1AF-5D30E82320DB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FD643A7-336B-4805-9ED1-8087F703DE31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676C322F-AD65-438D-AAC4-7EE7BE1D7C02}">
      <dgm:prSet phldrT="[Text]"/>
      <dgm:spPr>
        <a:solidFill>
          <a:srgbClr val="2E8AAD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8E13336C-9657-4D8F-B4AA-5D560DA8CD45}" type="parTrans" cxnId="{98153164-6B62-4640-8175-DB78B4656616}">
      <dgm:prSet/>
      <dgm:spPr/>
      <dgm:t>
        <a:bodyPr/>
        <a:lstStyle/>
        <a:p>
          <a:endParaRPr lang="it-IT"/>
        </a:p>
      </dgm:t>
    </dgm:pt>
    <dgm:pt modelId="{7A40D244-3343-44C4-AD18-98513E05B639}" type="sibTrans" cxnId="{98153164-6B62-4640-8175-DB78B4656616}">
      <dgm:prSet/>
      <dgm:spPr/>
      <dgm:t>
        <a:bodyPr/>
        <a:lstStyle/>
        <a:p>
          <a:endParaRPr lang="it-IT"/>
        </a:p>
      </dgm:t>
    </dgm:pt>
    <dgm:pt modelId="{DE3E5DAD-25F0-48BD-9C18-13F90C75D9E2}">
      <dgm:prSet phldrT="[Text]"/>
      <dgm:spPr>
        <a:solidFill>
          <a:srgbClr val="252323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137FCAE3-76B2-482C-B1A3-79F3788A2420}" type="parTrans" cxnId="{A7C8F65D-FC29-4932-969B-9C5F1CF8A167}">
      <dgm:prSet/>
      <dgm:spPr/>
      <dgm:t>
        <a:bodyPr/>
        <a:lstStyle/>
        <a:p>
          <a:endParaRPr lang="it-IT"/>
        </a:p>
      </dgm:t>
    </dgm:pt>
    <dgm:pt modelId="{A028C154-8373-4D51-9638-39A00E76C6E9}" type="sibTrans" cxnId="{A7C8F65D-FC29-4932-969B-9C5F1CF8A167}">
      <dgm:prSet/>
      <dgm:spPr/>
      <dgm:t>
        <a:bodyPr/>
        <a:lstStyle/>
        <a:p>
          <a:endParaRPr lang="it-IT"/>
        </a:p>
      </dgm:t>
    </dgm:pt>
    <dgm:pt modelId="{EFD11459-D1BD-4CC8-A356-7D96DC428135}">
      <dgm:prSet phldrT="[Text]"/>
      <dgm:spPr>
        <a:solidFill>
          <a:srgbClr val="252323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3B88F768-3E8E-4F5C-94A5-4F818E7F5850}" type="parTrans" cxnId="{A7B6C3B1-7399-4764-8190-9546F65CD236}">
      <dgm:prSet/>
      <dgm:spPr/>
      <dgm:t>
        <a:bodyPr/>
        <a:lstStyle/>
        <a:p>
          <a:endParaRPr lang="it-IT"/>
        </a:p>
      </dgm:t>
    </dgm:pt>
    <dgm:pt modelId="{8D286093-0B9E-4DF3-8857-5B13A4959E61}" type="sibTrans" cxnId="{A7B6C3B1-7399-4764-8190-9546F65CD236}">
      <dgm:prSet/>
      <dgm:spPr/>
      <dgm:t>
        <a:bodyPr/>
        <a:lstStyle/>
        <a:p>
          <a:endParaRPr lang="it-IT"/>
        </a:p>
      </dgm:t>
    </dgm:pt>
    <dgm:pt modelId="{EAE272C1-1253-44B3-9C55-42FE31232EB4}">
      <dgm:prSet phldrT="[Text]"/>
      <dgm:spPr>
        <a:solidFill>
          <a:srgbClr val="252323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F2BFFC0F-F7ED-45AF-AAF7-C7B773C68508}" type="parTrans" cxnId="{6236831A-B3FB-4AD9-905A-3D8BC921E48D}">
      <dgm:prSet/>
      <dgm:spPr/>
      <dgm:t>
        <a:bodyPr/>
        <a:lstStyle/>
        <a:p>
          <a:endParaRPr lang="it-IT"/>
        </a:p>
      </dgm:t>
    </dgm:pt>
    <dgm:pt modelId="{5A40C90B-CE7F-453A-B958-5D6F7D7CA99C}" type="sibTrans" cxnId="{6236831A-B3FB-4AD9-905A-3D8BC921E48D}">
      <dgm:prSet/>
      <dgm:spPr/>
      <dgm:t>
        <a:bodyPr/>
        <a:lstStyle/>
        <a:p>
          <a:endParaRPr lang="it-IT"/>
        </a:p>
      </dgm:t>
    </dgm:pt>
    <dgm:pt modelId="{99C4CEC4-1A4B-48BA-B6B5-B504666BDCAB}">
      <dgm:prSet phldrT="[Text]"/>
      <dgm:spPr>
        <a:solidFill>
          <a:srgbClr val="252323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F3C23BA0-15D6-475B-AF03-2BC0ED8C88D5}" type="parTrans" cxnId="{8A3AC4EC-4939-4237-8AB2-6F8E5E9565C0}">
      <dgm:prSet/>
      <dgm:spPr/>
      <dgm:t>
        <a:bodyPr/>
        <a:lstStyle/>
        <a:p>
          <a:endParaRPr lang="it-IT"/>
        </a:p>
      </dgm:t>
    </dgm:pt>
    <dgm:pt modelId="{4CB4831F-3802-432D-99B0-B9B0B9236A16}" type="sibTrans" cxnId="{8A3AC4EC-4939-4237-8AB2-6F8E5E9565C0}">
      <dgm:prSet/>
      <dgm:spPr/>
      <dgm:t>
        <a:bodyPr/>
        <a:lstStyle/>
        <a:p>
          <a:endParaRPr lang="it-IT"/>
        </a:p>
      </dgm:t>
    </dgm:pt>
    <dgm:pt modelId="{53AB91C9-2406-4E02-97EF-F4E1AAE675D8}" type="pres">
      <dgm:prSet presAssocID="{FFD643A7-336B-4805-9ED1-8087F703DE31}" presName="Name0" presStyleCnt="0">
        <dgm:presLayoutVars>
          <dgm:dir/>
          <dgm:animLvl val="lvl"/>
          <dgm:resizeHandles val="exact"/>
        </dgm:presLayoutVars>
      </dgm:prSet>
      <dgm:spPr/>
    </dgm:pt>
    <dgm:pt modelId="{593830E4-AF55-4421-A70D-31D06DEF613E}" type="pres">
      <dgm:prSet presAssocID="{676C322F-AD65-438D-AAC4-7EE7BE1D7C02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EAFA8BD8-6004-45C4-8FB7-9F98EE905008}" type="pres">
      <dgm:prSet presAssocID="{7A40D244-3343-44C4-AD18-98513E05B639}" presName="parTxOnlySpace" presStyleCnt="0"/>
      <dgm:spPr/>
    </dgm:pt>
    <dgm:pt modelId="{0EC64F66-D0DE-4A2D-8E92-150469111B48}" type="pres">
      <dgm:prSet presAssocID="{DE3E5DAD-25F0-48BD-9C18-13F90C75D9E2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93E5753E-51BF-481C-B6E9-5D352E2F20B5}" type="pres">
      <dgm:prSet presAssocID="{A028C154-8373-4D51-9638-39A00E76C6E9}" presName="parTxOnlySpace" presStyleCnt="0"/>
      <dgm:spPr/>
    </dgm:pt>
    <dgm:pt modelId="{1F8530D6-3B90-4B4C-8EBF-CC7DDD2604CD}" type="pres">
      <dgm:prSet presAssocID="{EFD11459-D1BD-4CC8-A356-7D96DC428135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935A4695-E30E-4614-A361-0CE80A01D8A4}" type="pres">
      <dgm:prSet presAssocID="{8D286093-0B9E-4DF3-8857-5B13A4959E61}" presName="parTxOnlySpace" presStyleCnt="0"/>
      <dgm:spPr/>
    </dgm:pt>
    <dgm:pt modelId="{0C10CB14-FC05-4684-AAEA-6111B309DB3E}" type="pres">
      <dgm:prSet presAssocID="{99C4CEC4-1A4B-48BA-B6B5-B504666BDCAB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EC4132DB-39FC-43A8-BF3E-4D29AB7D6B8E}" type="pres">
      <dgm:prSet presAssocID="{4CB4831F-3802-432D-99B0-B9B0B9236A16}" presName="parTxOnlySpace" presStyleCnt="0"/>
      <dgm:spPr/>
    </dgm:pt>
    <dgm:pt modelId="{DE7F660E-299F-445D-A1AF-5D30E82320DB}" type="pres">
      <dgm:prSet presAssocID="{EAE272C1-1253-44B3-9C55-42FE31232EB4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236831A-B3FB-4AD9-905A-3D8BC921E48D}" srcId="{FFD643A7-336B-4805-9ED1-8087F703DE31}" destId="{EAE272C1-1253-44B3-9C55-42FE31232EB4}" srcOrd="4" destOrd="0" parTransId="{F2BFFC0F-F7ED-45AF-AAF7-C7B773C68508}" sibTransId="{5A40C90B-CE7F-453A-B958-5D6F7D7CA99C}"/>
    <dgm:cxn modelId="{FD544022-9031-49A8-BFE2-DCD8EF23CFD2}" type="presOf" srcId="{FFD643A7-336B-4805-9ED1-8087F703DE31}" destId="{53AB91C9-2406-4E02-97EF-F4E1AAE675D8}" srcOrd="0" destOrd="0" presId="urn:microsoft.com/office/officeart/2005/8/layout/chevron1"/>
    <dgm:cxn modelId="{1EC84526-A138-4AEA-9C17-C052BDAD2EF5}" type="presOf" srcId="{99C4CEC4-1A4B-48BA-B6B5-B504666BDCAB}" destId="{0C10CB14-FC05-4684-AAEA-6111B309DB3E}" srcOrd="0" destOrd="0" presId="urn:microsoft.com/office/officeart/2005/8/layout/chevron1"/>
    <dgm:cxn modelId="{2A1E5A3D-D086-45D1-B3FB-EAE596F0EC22}" type="presOf" srcId="{676C322F-AD65-438D-AAC4-7EE7BE1D7C02}" destId="{593830E4-AF55-4421-A70D-31D06DEF613E}" srcOrd="0" destOrd="0" presId="urn:microsoft.com/office/officeart/2005/8/layout/chevron1"/>
    <dgm:cxn modelId="{A7C8F65D-FC29-4932-969B-9C5F1CF8A167}" srcId="{FFD643A7-336B-4805-9ED1-8087F703DE31}" destId="{DE3E5DAD-25F0-48BD-9C18-13F90C75D9E2}" srcOrd="1" destOrd="0" parTransId="{137FCAE3-76B2-482C-B1A3-79F3788A2420}" sibTransId="{A028C154-8373-4D51-9638-39A00E76C6E9}"/>
    <dgm:cxn modelId="{98153164-6B62-4640-8175-DB78B4656616}" srcId="{FFD643A7-336B-4805-9ED1-8087F703DE31}" destId="{676C322F-AD65-438D-AAC4-7EE7BE1D7C02}" srcOrd="0" destOrd="0" parTransId="{8E13336C-9657-4D8F-B4AA-5D560DA8CD45}" sibTransId="{7A40D244-3343-44C4-AD18-98513E05B639}"/>
    <dgm:cxn modelId="{C8CAA96A-F349-450A-8F89-0563AF66BCFD}" type="presOf" srcId="{DE3E5DAD-25F0-48BD-9C18-13F90C75D9E2}" destId="{0EC64F66-D0DE-4A2D-8E92-150469111B48}" srcOrd="0" destOrd="0" presId="urn:microsoft.com/office/officeart/2005/8/layout/chevron1"/>
    <dgm:cxn modelId="{DB78567E-98D5-471D-871D-BCF7D176F7BE}" type="presOf" srcId="{EAE272C1-1253-44B3-9C55-42FE31232EB4}" destId="{DE7F660E-299F-445D-A1AF-5D30E82320DB}" srcOrd="0" destOrd="0" presId="urn:microsoft.com/office/officeart/2005/8/layout/chevron1"/>
    <dgm:cxn modelId="{A7B6C3B1-7399-4764-8190-9546F65CD236}" srcId="{FFD643A7-336B-4805-9ED1-8087F703DE31}" destId="{EFD11459-D1BD-4CC8-A356-7D96DC428135}" srcOrd="2" destOrd="0" parTransId="{3B88F768-3E8E-4F5C-94A5-4F818E7F5850}" sibTransId="{8D286093-0B9E-4DF3-8857-5B13A4959E61}"/>
    <dgm:cxn modelId="{8A3AC4EC-4939-4237-8AB2-6F8E5E9565C0}" srcId="{FFD643A7-336B-4805-9ED1-8087F703DE31}" destId="{99C4CEC4-1A4B-48BA-B6B5-B504666BDCAB}" srcOrd="3" destOrd="0" parTransId="{F3C23BA0-15D6-475B-AF03-2BC0ED8C88D5}" sibTransId="{4CB4831F-3802-432D-99B0-B9B0B9236A16}"/>
    <dgm:cxn modelId="{99CAF7F6-A390-4844-AD6F-5E70F4849039}" type="presOf" srcId="{EFD11459-D1BD-4CC8-A356-7D96DC428135}" destId="{1F8530D6-3B90-4B4C-8EBF-CC7DDD2604CD}" srcOrd="0" destOrd="0" presId="urn:microsoft.com/office/officeart/2005/8/layout/chevron1"/>
    <dgm:cxn modelId="{64B2CD47-FE8F-4837-BA2D-8EF82C9DE748}" type="presParOf" srcId="{53AB91C9-2406-4E02-97EF-F4E1AAE675D8}" destId="{593830E4-AF55-4421-A70D-31D06DEF613E}" srcOrd="0" destOrd="0" presId="urn:microsoft.com/office/officeart/2005/8/layout/chevron1"/>
    <dgm:cxn modelId="{DE37B07B-D885-485F-A577-C7FF18D92018}" type="presParOf" srcId="{53AB91C9-2406-4E02-97EF-F4E1AAE675D8}" destId="{EAFA8BD8-6004-45C4-8FB7-9F98EE905008}" srcOrd="1" destOrd="0" presId="urn:microsoft.com/office/officeart/2005/8/layout/chevron1"/>
    <dgm:cxn modelId="{69F8C974-14CD-4038-87F7-4D4ED007182E}" type="presParOf" srcId="{53AB91C9-2406-4E02-97EF-F4E1AAE675D8}" destId="{0EC64F66-D0DE-4A2D-8E92-150469111B48}" srcOrd="2" destOrd="0" presId="urn:microsoft.com/office/officeart/2005/8/layout/chevron1"/>
    <dgm:cxn modelId="{7C7DD9FE-926B-4A2D-ADC3-EB0E165DE053}" type="presParOf" srcId="{53AB91C9-2406-4E02-97EF-F4E1AAE675D8}" destId="{93E5753E-51BF-481C-B6E9-5D352E2F20B5}" srcOrd="3" destOrd="0" presId="urn:microsoft.com/office/officeart/2005/8/layout/chevron1"/>
    <dgm:cxn modelId="{6E0F4CD9-15D4-4242-BC7F-B7DBA5F01B7C}" type="presParOf" srcId="{53AB91C9-2406-4E02-97EF-F4E1AAE675D8}" destId="{1F8530D6-3B90-4B4C-8EBF-CC7DDD2604CD}" srcOrd="4" destOrd="0" presId="urn:microsoft.com/office/officeart/2005/8/layout/chevron1"/>
    <dgm:cxn modelId="{31D5D6AC-0E4A-4A32-9EE7-F7F87949EA1E}" type="presParOf" srcId="{53AB91C9-2406-4E02-97EF-F4E1AAE675D8}" destId="{935A4695-E30E-4614-A361-0CE80A01D8A4}" srcOrd="5" destOrd="0" presId="urn:microsoft.com/office/officeart/2005/8/layout/chevron1"/>
    <dgm:cxn modelId="{FDC873BB-6BE6-4B40-8FEE-9E8D96D0908E}" type="presParOf" srcId="{53AB91C9-2406-4E02-97EF-F4E1AAE675D8}" destId="{0C10CB14-FC05-4684-AAEA-6111B309DB3E}" srcOrd="6" destOrd="0" presId="urn:microsoft.com/office/officeart/2005/8/layout/chevron1"/>
    <dgm:cxn modelId="{9641D82F-A988-4074-8E30-4B265E3BF762}" type="presParOf" srcId="{53AB91C9-2406-4E02-97EF-F4E1AAE675D8}" destId="{EC4132DB-39FC-43A8-BF3E-4D29AB7D6B8E}" srcOrd="7" destOrd="0" presId="urn:microsoft.com/office/officeart/2005/8/layout/chevron1"/>
    <dgm:cxn modelId="{9F41E474-DF4E-4474-9F69-B6FCB5B1B4C6}" type="presParOf" srcId="{53AB91C9-2406-4E02-97EF-F4E1AAE675D8}" destId="{DE7F660E-299F-445D-A1AF-5D30E82320DB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FD643A7-336B-4805-9ED1-8087F703DE31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676C322F-AD65-438D-AAC4-7EE7BE1D7C02}">
      <dgm:prSet phldrT="[Text]"/>
      <dgm:spPr>
        <a:solidFill>
          <a:srgbClr val="2E8AAD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8E13336C-9657-4D8F-B4AA-5D560DA8CD45}" type="parTrans" cxnId="{98153164-6B62-4640-8175-DB78B4656616}">
      <dgm:prSet/>
      <dgm:spPr/>
      <dgm:t>
        <a:bodyPr/>
        <a:lstStyle/>
        <a:p>
          <a:endParaRPr lang="it-IT"/>
        </a:p>
      </dgm:t>
    </dgm:pt>
    <dgm:pt modelId="{7A40D244-3343-44C4-AD18-98513E05B639}" type="sibTrans" cxnId="{98153164-6B62-4640-8175-DB78B4656616}">
      <dgm:prSet/>
      <dgm:spPr/>
      <dgm:t>
        <a:bodyPr/>
        <a:lstStyle/>
        <a:p>
          <a:endParaRPr lang="it-IT"/>
        </a:p>
      </dgm:t>
    </dgm:pt>
    <dgm:pt modelId="{DE3E5DAD-25F0-48BD-9C18-13F90C75D9E2}">
      <dgm:prSet phldrT="[Text]"/>
      <dgm:spPr>
        <a:solidFill>
          <a:srgbClr val="252323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137FCAE3-76B2-482C-B1A3-79F3788A2420}" type="parTrans" cxnId="{A7C8F65D-FC29-4932-969B-9C5F1CF8A167}">
      <dgm:prSet/>
      <dgm:spPr/>
      <dgm:t>
        <a:bodyPr/>
        <a:lstStyle/>
        <a:p>
          <a:endParaRPr lang="it-IT"/>
        </a:p>
      </dgm:t>
    </dgm:pt>
    <dgm:pt modelId="{A028C154-8373-4D51-9638-39A00E76C6E9}" type="sibTrans" cxnId="{A7C8F65D-FC29-4932-969B-9C5F1CF8A167}">
      <dgm:prSet/>
      <dgm:spPr/>
      <dgm:t>
        <a:bodyPr/>
        <a:lstStyle/>
        <a:p>
          <a:endParaRPr lang="it-IT"/>
        </a:p>
      </dgm:t>
    </dgm:pt>
    <dgm:pt modelId="{EFD11459-D1BD-4CC8-A356-7D96DC428135}">
      <dgm:prSet phldrT="[Text]"/>
      <dgm:spPr>
        <a:solidFill>
          <a:srgbClr val="252323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3B88F768-3E8E-4F5C-94A5-4F818E7F5850}" type="parTrans" cxnId="{A7B6C3B1-7399-4764-8190-9546F65CD236}">
      <dgm:prSet/>
      <dgm:spPr/>
      <dgm:t>
        <a:bodyPr/>
        <a:lstStyle/>
        <a:p>
          <a:endParaRPr lang="it-IT"/>
        </a:p>
      </dgm:t>
    </dgm:pt>
    <dgm:pt modelId="{8D286093-0B9E-4DF3-8857-5B13A4959E61}" type="sibTrans" cxnId="{A7B6C3B1-7399-4764-8190-9546F65CD236}">
      <dgm:prSet/>
      <dgm:spPr/>
      <dgm:t>
        <a:bodyPr/>
        <a:lstStyle/>
        <a:p>
          <a:endParaRPr lang="it-IT"/>
        </a:p>
      </dgm:t>
    </dgm:pt>
    <dgm:pt modelId="{EAE272C1-1253-44B3-9C55-42FE31232EB4}">
      <dgm:prSet phldrT="[Text]"/>
      <dgm:spPr>
        <a:solidFill>
          <a:srgbClr val="252323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F2BFFC0F-F7ED-45AF-AAF7-C7B773C68508}" type="parTrans" cxnId="{6236831A-B3FB-4AD9-905A-3D8BC921E48D}">
      <dgm:prSet/>
      <dgm:spPr/>
      <dgm:t>
        <a:bodyPr/>
        <a:lstStyle/>
        <a:p>
          <a:endParaRPr lang="it-IT"/>
        </a:p>
      </dgm:t>
    </dgm:pt>
    <dgm:pt modelId="{5A40C90B-CE7F-453A-B958-5D6F7D7CA99C}" type="sibTrans" cxnId="{6236831A-B3FB-4AD9-905A-3D8BC921E48D}">
      <dgm:prSet/>
      <dgm:spPr/>
      <dgm:t>
        <a:bodyPr/>
        <a:lstStyle/>
        <a:p>
          <a:endParaRPr lang="it-IT"/>
        </a:p>
      </dgm:t>
    </dgm:pt>
    <dgm:pt modelId="{99C4CEC4-1A4B-48BA-B6B5-B504666BDCAB}">
      <dgm:prSet phldrT="[Text]"/>
      <dgm:spPr>
        <a:solidFill>
          <a:srgbClr val="252323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F3C23BA0-15D6-475B-AF03-2BC0ED8C88D5}" type="parTrans" cxnId="{8A3AC4EC-4939-4237-8AB2-6F8E5E9565C0}">
      <dgm:prSet/>
      <dgm:spPr/>
      <dgm:t>
        <a:bodyPr/>
        <a:lstStyle/>
        <a:p>
          <a:endParaRPr lang="it-IT"/>
        </a:p>
      </dgm:t>
    </dgm:pt>
    <dgm:pt modelId="{4CB4831F-3802-432D-99B0-B9B0B9236A16}" type="sibTrans" cxnId="{8A3AC4EC-4939-4237-8AB2-6F8E5E9565C0}">
      <dgm:prSet/>
      <dgm:spPr/>
      <dgm:t>
        <a:bodyPr/>
        <a:lstStyle/>
        <a:p>
          <a:endParaRPr lang="it-IT"/>
        </a:p>
      </dgm:t>
    </dgm:pt>
    <dgm:pt modelId="{53AB91C9-2406-4E02-97EF-F4E1AAE675D8}" type="pres">
      <dgm:prSet presAssocID="{FFD643A7-336B-4805-9ED1-8087F703DE31}" presName="Name0" presStyleCnt="0">
        <dgm:presLayoutVars>
          <dgm:dir/>
          <dgm:animLvl val="lvl"/>
          <dgm:resizeHandles val="exact"/>
        </dgm:presLayoutVars>
      </dgm:prSet>
      <dgm:spPr/>
    </dgm:pt>
    <dgm:pt modelId="{593830E4-AF55-4421-A70D-31D06DEF613E}" type="pres">
      <dgm:prSet presAssocID="{676C322F-AD65-438D-AAC4-7EE7BE1D7C02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EAFA8BD8-6004-45C4-8FB7-9F98EE905008}" type="pres">
      <dgm:prSet presAssocID="{7A40D244-3343-44C4-AD18-98513E05B639}" presName="parTxOnlySpace" presStyleCnt="0"/>
      <dgm:spPr/>
    </dgm:pt>
    <dgm:pt modelId="{0EC64F66-D0DE-4A2D-8E92-150469111B48}" type="pres">
      <dgm:prSet presAssocID="{DE3E5DAD-25F0-48BD-9C18-13F90C75D9E2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93E5753E-51BF-481C-B6E9-5D352E2F20B5}" type="pres">
      <dgm:prSet presAssocID="{A028C154-8373-4D51-9638-39A00E76C6E9}" presName="parTxOnlySpace" presStyleCnt="0"/>
      <dgm:spPr/>
    </dgm:pt>
    <dgm:pt modelId="{1F8530D6-3B90-4B4C-8EBF-CC7DDD2604CD}" type="pres">
      <dgm:prSet presAssocID="{EFD11459-D1BD-4CC8-A356-7D96DC428135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935A4695-E30E-4614-A361-0CE80A01D8A4}" type="pres">
      <dgm:prSet presAssocID="{8D286093-0B9E-4DF3-8857-5B13A4959E61}" presName="parTxOnlySpace" presStyleCnt="0"/>
      <dgm:spPr/>
    </dgm:pt>
    <dgm:pt modelId="{0C10CB14-FC05-4684-AAEA-6111B309DB3E}" type="pres">
      <dgm:prSet presAssocID="{99C4CEC4-1A4B-48BA-B6B5-B504666BDCAB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EC4132DB-39FC-43A8-BF3E-4D29AB7D6B8E}" type="pres">
      <dgm:prSet presAssocID="{4CB4831F-3802-432D-99B0-B9B0B9236A16}" presName="parTxOnlySpace" presStyleCnt="0"/>
      <dgm:spPr/>
    </dgm:pt>
    <dgm:pt modelId="{DE7F660E-299F-445D-A1AF-5D30E82320DB}" type="pres">
      <dgm:prSet presAssocID="{EAE272C1-1253-44B3-9C55-42FE31232EB4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236831A-B3FB-4AD9-905A-3D8BC921E48D}" srcId="{FFD643A7-336B-4805-9ED1-8087F703DE31}" destId="{EAE272C1-1253-44B3-9C55-42FE31232EB4}" srcOrd="4" destOrd="0" parTransId="{F2BFFC0F-F7ED-45AF-AAF7-C7B773C68508}" sibTransId="{5A40C90B-CE7F-453A-B958-5D6F7D7CA99C}"/>
    <dgm:cxn modelId="{FD544022-9031-49A8-BFE2-DCD8EF23CFD2}" type="presOf" srcId="{FFD643A7-336B-4805-9ED1-8087F703DE31}" destId="{53AB91C9-2406-4E02-97EF-F4E1AAE675D8}" srcOrd="0" destOrd="0" presId="urn:microsoft.com/office/officeart/2005/8/layout/chevron1"/>
    <dgm:cxn modelId="{1EC84526-A138-4AEA-9C17-C052BDAD2EF5}" type="presOf" srcId="{99C4CEC4-1A4B-48BA-B6B5-B504666BDCAB}" destId="{0C10CB14-FC05-4684-AAEA-6111B309DB3E}" srcOrd="0" destOrd="0" presId="urn:microsoft.com/office/officeart/2005/8/layout/chevron1"/>
    <dgm:cxn modelId="{2A1E5A3D-D086-45D1-B3FB-EAE596F0EC22}" type="presOf" srcId="{676C322F-AD65-438D-AAC4-7EE7BE1D7C02}" destId="{593830E4-AF55-4421-A70D-31D06DEF613E}" srcOrd="0" destOrd="0" presId="urn:microsoft.com/office/officeart/2005/8/layout/chevron1"/>
    <dgm:cxn modelId="{A7C8F65D-FC29-4932-969B-9C5F1CF8A167}" srcId="{FFD643A7-336B-4805-9ED1-8087F703DE31}" destId="{DE3E5DAD-25F0-48BD-9C18-13F90C75D9E2}" srcOrd="1" destOrd="0" parTransId="{137FCAE3-76B2-482C-B1A3-79F3788A2420}" sibTransId="{A028C154-8373-4D51-9638-39A00E76C6E9}"/>
    <dgm:cxn modelId="{98153164-6B62-4640-8175-DB78B4656616}" srcId="{FFD643A7-336B-4805-9ED1-8087F703DE31}" destId="{676C322F-AD65-438D-AAC4-7EE7BE1D7C02}" srcOrd="0" destOrd="0" parTransId="{8E13336C-9657-4D8F-B4AA-5D560DA8CD45}" sibTransId="{7A40D244-3343-44C4-AD18-98513E05B639}"/>
    <dgm:cxn modelId="{C8CAA96A-F349-450A-8F89-0563AF66BCFD}" type="presOf" srcId="{DE3E5DAD-25F0-48BD-9C18-13F90C75D9E2}" destId="{0EC64F66-D0DE-4A2D-8E92-150469111B48}" srcOrd="0" destOrd="0" presId="urn:microsoft.com/office/officeart/2005/8/layout/chevron1"/>
    <dgm:cxn modelId="{DB78567E-98D5-471D-871D-BCF7D176F7BE}" type="presOf" srcId="{EAE272C1-1253-44B3-9C55-42FE31232EB4}" destId="{DE7F660E-299F-445D-A1AF-5D30E82320DB}" srcOrd="0" destOrd="0" presId="urn:microsoft.com/office/officeart/2005/8/layout/chevron1"/>
    <dgm:cxn modelId="{A7B6C3B1-7399-4764-8190-9546F65CD236}" srcId="{FFD643A7-336B-4805-9ED1-8087F703DE31}" destId="{EFD11459-D1BD-4CC8-A356-7D96DC428135}" srcOrd="2" destOrd="0" parTransId="{3B88F768-3E8E-4F5C-94A5-4F818E7F5850}" sibTransId="{8D286093-0B9E-4DF3-8857-5B13A4959E61}"/>
    <dgm:cxn modelId="{8A3AC4EC-4939-4237-8AB2-6F8E5E9565C0}" srcId="{FFD643A7-336B-4805-9ED1-8087F703DE31}" destId="{99C4CEC4-1A4B-48BA-B6B5-B504666BDCAB}" srcOrd="3" destOrd="0" parTransId="{F3C23BA0-15D6-475B-AF03-2BC0ED8C88D5}" sibTransId="{4CB4831F-3802-432D-99B0-B9B0B9236A16}"/>
    <dgm:cxn modelId="{99CAF7F6-A390-4844-AD6F-5E70F4849039}" type="presOf" srcId="{EFD11459-D1BD-4CC8-A356-7D96DC428135}" destId="{1F8530D6-3B90-4B4C-8EBF-CC7DDD2604CD}" srcOrd="0" destOrd="0" presId="urn:microsoft.com/office/officeart/2005/8/layout/chevron1"/>
    <dgm:cxn modelId="{64B2CD47-FE8F-4837-BA2D-8EF82C9DE748}" type="presParOf" srcId="{53AB91C9-2406-4E02-97EF-F4E1AAE675D8}" destId="{593830E4-AF55-4421-A70D-31D06DEF613E}" srcOrd="0" destOrd="0" presId="urn:microsoft.com/office/officeart/2005/8/layout/chevron1"/>
    <dgm:cxn modelId="{DE37B07B-D885-485F-A577-C7FF18D92018}" type="presParOf" srcId="{53AB91C9-2406-4E02-97EF-F4E1AAE675D8}" destId="{EAFA8BD8-6004-45C4-8FB7-9F98EE905008}" srcOrd="1" destOrd="0" presId="urn:microsoft.com/office/officeart/2005/8/layout/chevron1"/>
    <dgm:cxn modelId="{69F8C974-14CD-4038-87F7-4D4ED007182E}" type="presParOf" srcId="{53AB91C9-2406-4E02-97EF-F4E1AAE675D8}" destId="{0EC64F66-D0DE-4A2D-8E92-150469111B48}" srcOrd="2" destOrd="0" presId="urn:microsoft.com/office/officeart/2005/8/layout/chevron1"/>
    <dgm:cxn modelId="{7C7DD9FE-926B-4A2D-ADC3-EB0E165DE053}" type="presParOf" srcId="{53AB91C9-2406-4E02-97EF-F4E1AAE675D8}" destId="{93E5753E-51BF-481C-B6E9-5D352E2F20B5}" srcOrd="3" destOrd="0" presId="urn:microsoft.com/office/officeart/2005/8/layout/chevron1"/>
    <dgm:cxn modelId="{6E0F4CD9-15D4-4242-BC7F-B7DBA5F01B7C}" type="presParOf" srcId="{53AB91C9-2406-4E02-97EF-F4E1AAE675D8}" destId="{1F8530D6-3B90-4B4C-8EBF-CC7DDD2604CD}" srcOrd="4" destOrd="0" presId="urn:microsoft.com/office/officeart/2005/8/layout/chevron1"/>
    <dgm:cxn modelId="{31D5D6AC-0E4A-4A32-9EE7-F7F87949EA1E}" type="presParOf" srcId="{53AB91C9-2406-4E02-97EF-F4E1AAE675D8}" destId="{935A4695-E30E-4614-A361-0CE80A01D8A4}" srcOrd="5" destOrd="0" presId="urn:microsoft.com/office/officeart/2005/8/layout/chevron1"/>
    <dgm:cxn modelId="{FDC873BB-6BE6-4B40-8FEE-9E8D96D0908E}" type="presParOf" srcId="{53AB91C9-2406-4E02-97EF-F4E1AAE675D8}" destId="{0C10CB14-FC05-4684-AAEA-6111B309DB3E}" srcOrd="6" destOrd="0" presId="urn:microsoft.com/office/officeart/2005/8/layout/chevron1"/>
    <dgm:cxn modelId="{9641D82F-A988-4074-8E30-4B265E3BF762}" type="presParOf" srcId="{53AB91C9-2406-4E02-97EF-F4E1AAE675D8}" destId="{EC4132DB-39FC-43A8-BF3E-4D29AB7D6B8E}" srcOrd="7" destOrd="0" presId="urn:microsoft.com/office/officeart/2005/8/layout/chevron1"/>
    <dgm:cxn modelId="{9F41E474-DF4E-4474-9F69-B6FCB5B1B4C6}" type="presParOf" srcId="{53AB91C9-2406-4E02-97EF-F4E1AAE675D8}" destId="{DE7F660E-299F-445D-A1AF-5D30E82320DB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21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FD643A7-336B-4805-9ED1-8087F703DE31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676C322F-AD65-438D-AAC4-7EE7BE1D7C02}">
      <dgm:prSet phldrT="[Text]"/>
      <dgm:spPr>
        <a:solidFill>
          <a:schemeClr val="tx1">
            <a:lumMod val="85000"/>
            <a:lumOff val="15000"/>
          </a:schemeClr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8E13336C-9657-4D8F-B4AA-5D560DA8CD45}" type="parTrans" cxnId="{98153164-6B62-4640-8175-DB78B4656616}">
      <dgm:prSet/>
      <dgm:spPr/>
      <dgm:t>
        <a:bodyPr/>
        <a:lstStyle/>
        <a:p>
          <a:endParaRPr lang="it-IT"/>
        </a:p>
      </dgm:t>
    </dgm:pt>
    <dgm:pt modelId="{7A40D244-3343-44C4-AD18-98513E05B639}" type="sibTrans" cxnId="{98153164-6B62-4640-8175-DB78B4656616}">
      <dgm:prSet/>
      <dgm:spPr/>
      <dgm:t>
        <a:bodyPr/>
        <a:lstStyle/>
        <a:p>
          <a:endParaRPr lang="it-IT"/>
        </a:p>
      </dgm:t>
    </dgm:pt>
    <dgm:pt modelId="{DE3E5DAD-25F0-48BD-9C18-13F90C75D9E2}">
      <dgm:prSet phldrT="[Text]"/>
      <dgm:spPr>
        <a:solidFill>
          <a:srgbClr val="252323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137FCAE3-76B2-482C-B1A3-79F3788A2420}" type="parTrans" cxnId="{A7C8F65D-FC29-4932-969B-9C5F1CF8A167}">
      <dgm:prSet/>
      <dgm:spPr/>
      <dgm:t>
        <a:bodyPr/>
        <a:lstStyle/>
        <a:p>
          <a:endParaRPr lang="it-IT"/>
        </a:p>
      </dgm:t>
    </dgm:pt>
    <dgm:pt modelId="{A028C154-8373-4D51-9638-39A00E76C6E9}" type="sibTrans" cxnId="{A7C8F65D-FC29-4932-969B-9C5F1CF8A167}">
      <dgm:prSet/>
      <dgm:spPr/>
      <dgm:t>
        <a:bodyPr/>
        <a:lstStyle/>
        <a:p>
          <a:endParaRPr lang="it-IT"/>
        </a:p>
      </dgm:t>
    </dgm:pt>
    <dgm:pt modelId="{EFD11459-D1BD-4CC8-A356-7D96DC428135}">
      <dgm:prSet phldrT="[Text]"/>
      <dgm:spPr>
        <a:solidFill>
          <a:srgbClr val="3692E6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3B88F768-3E8E-4F5C-94A5-4F818E7F5850}" type="parTrans" cxnId="{A7B6C3B1-7399-4764-8190-9546F65CD236}">
      <dgm:prSet/>
      <dgm:spPr/>
      <dgm:t>
        <a:bodyPr/>
        <a:lstStyle/>
        <a:p>
          <a:endParaRPr lang="it-IT"/>
        </a:p>
      </dgm:t>
    </dgm:pt>
    <dgm:pt modelId="{8D286093-0B9E-4DF3-8857-5B13A4959E61}" type="sibTrans" cxnId="{A7B6C3B1-7399-4764-8190-9546F65CD236}">
      <dgm:prSet/>
      <dgm:spPr/>
      <dgm:t>
        <a:bodyPr/>
        <a:lstStyle/>
        <a:p>
          <a:endParaRPr lang="it-IT"/>
        </a:p>
      </dgm:t>
    </dgm:pt>
    <dgm:pt modelId="{EAE272C1-1253-44B3-9C55-42FE31232EB4}">
      <dgm:prSet phldrT="[Text]"/>
      <dgm:spPr>
        <a:solidFill>
          <a:srgbClr val="252323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F2BFFC0F-F7ED-45AF-AAF7-C7B773C68508}" type="parTrans" cxnId="{6236831A-B3FB-4AD9-905A-3D8BC921E48D}">
      <dgm:prSet/>
      <dgm:spPr/>
      <dgm:t>
        <a:bodyPr/>
        <a:lstStyle/>
        <a:p>
          <a:endParaRPr lang="it-IT"/>
        </a:p>
      </dgm:t>
    </dgm:pt>
    <dgm:pt modelId="{5A40C90B-CE7F-453A-B958-5D6F7D7CA99C}" type="sibTrans" cxnId="{6236831A-B3FB-4AD9-905A-3D8BC921E48D}">
      <dgm:prSet/>
      <dgm:spPr/>
      <dgm:t>
        <a:bodyPr/>
        <a:lstStyle/>
        <a:p>
          <a:endParaRPr lang="it-IT"/>
        </a:p>
      </dgm:t>
    </dgm:pt>
    <dgm:pt modelId="{99C4CEC4-1A4B-48BA-B6B5-B504666BDCAB}">
      <dgm:prSet phldrT="[Text]"/>
      <dgm:spPr>
        <a:solidFill>
          <a:srgbClr val="252323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F3C23BA0-15D6-475B-AF03-2BC0ED8C88D5}" type="parTrans" cxnId="{8A3AC4EC-4939-4237-8AB2-6F8E5E9565C0}">
      <dgm:prSet/>
      <dgm:spPr/>
      <dgm:t>
        <a:bodyPr/>
        <a:lstStyle/>
        <a:p>
          <a:endParaRPr lang="it-IT"/>
        </a:p>
      </dgm:t>
    </dgm:pt>
    <dgm:pt modelId="{4CB4831F-3802-432D-99B0-B9B0B9236A16}" type="sibTrans" cxnId="{8A3AC4EC-4939-4237-8AB2-6F8E5E9565C0}">
      <dgm:prSet/>
      <dgm:spPr/>
      <dgm:t>
        <a:bodyPr/>
        <a:lstStyle/>
        <a:p>
          <a:endParaRPr lang="it-IT"/>
        </a:p>
      </dgm:t>
    </dgm:pt>
    <dgm:pt modelId="{53AB91C9-2406-4E02-97EF-F4E1AAE675D8}" type="pres">
      <dgm:prSet presAssocID="{FFD643A7-336B-4805-9ED1-8087F703DE31}" presName="Name0" presStyleCnt="0">
        <dgm:presLayoutVars>
          <dgm:dir/>
          <dgm:animLvl val="lvl"/>
          <dgm:resizeHandles val="exact"/>
        </dgm:presLayoutVars>
      </dgm:prSet>
      <dgm:spPr/>
    </dgm:pt>
    <dgm:pt modelId="{593830E4-AF55-4421-A70D-31D06DEF613E}" type="pres">
      <dgm:prSet presAssocID="{676C322F-AD65-438D-AAC4-7EE7BE1D7C02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EAFA8BD8-6004-45C4-8FB7-9F98EE905008}" type="pres">
      <dgm:prSet presAssocID="{7A40D244-3343-44C4-AD18-98513E05B639}" presName="parTxOnlySpace" presStyleCnt="0"/>
      <dgm:spPr/>
    </dgm:pt>
    <dgm:pt modelId="{0EC64F66-D0DE-4A2D-8E92-150469111B48}" type="pres">
      <dgm:prSet presAssocID="{DE3E5DAD-25F0-48BD-9C18-13F90C75D9E2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93E5753E-51BF-481C-B6E9-5D352E2F20B5}" type="pres">
      <dgm:prSet presAssocID="{A028C154-8373-4D51-9638-39A00E76C6E9}" presName="parTxOnlySpace" presStyleCnt="0"/>
      <dgm:spPr/>
    </dgm:pt>
    <dgm:pt modelId="{1F8530D6-3B90-4B4C-8EBF-CC7DDD2604CD}" type="pres">
      <dgm:prSet presAssocID="{EFD11459-D1BD-4CC8-A356-7D96DC428135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935A4695-E30E-4614-A361-0CE80A01D8A4}" type="pres">
      <dgm:prSet presAssocID="{8D286093-0B9E-4DF3-8857-5B13A4959E61}" presName="parTxOnlySpace" presStyleCnt="0"/>
      <dgm:spPr/>
    </dgm:pt>
    <dgm:pt modelId="{0C10CB14-FC05-4684-AAEA-6111B309DB3E}" type="pres">
      <dgm:prSet presAssocID="{99C4CEC4-1A4B-48BA-B6B5-B504666BDCAB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EC4132DB-39FC-43A8-BF3E-4D29AB7D6B8E}" type="pres">
      <dgm:prSet presAssocID="{4CB4831F-3802-432D-99B0-B9B0B9236A16}" presName="parTxOnlySpace" presStyleCnt="0"/>
      <dgm:spPr/>
    </dgm:pt>
    <dgm:pt modelId="{DE7F660E-299F-445D-A1AF-5D30E82320DB}" type="pres">
      <dgm:prSet presAssocID="{EAE272C1-1253-44B3-9C55-42FE31232EB4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236831A-B3FB-4AD9-905A-3D8BC921E48D}" srcId="{FFD643A7-336B-4805-9ED1-8087F703DE31}" destId="{EAE272C1-1253-44B3-9C55-42FE31232EB4}" srcOrd="4" destOrd="0" parTransId="{F2BFFC0F-F7ED-45AF-AAF7-C7B773C68508}" sibTransId="{5A40C90B-CE7F-453A-B958-5D6F7D7CA99C}"/>
    <dgm:cxn modelId="{FD544022-9031-49A8-BFE2-DCD8EF23CFD2}" type="presOf" srcId="{FFD643A7-336B-4805-9ED1-8087F703DE31}" destId="{53AB91C9-2406-4E02-97EF-F4E1AAE675D8}" srcOrd="0" destOrd="0" presId="urn:microsoft.com/office/officeart/2005/8/layout/chevron1"/>
    <dgm:cxn modelId="{1EC84526-A138-4AEA-9C17-C052BDAD2EF5}" type="presOf" srcId="{99C4CEC4-1A4B-48BA-B6B5-B504666BDCAB}" destId="{0C10CB14-FC05-4684-AAEA-6111B309DB3E}" srcOrd="0" destOrd="0" presId="urn:microsoft.com/office/officeart/2005/8/layout/chevron1"/>
    <dgm:cxn modelId="{2A1E5A3D-D086-45D1-B3FB-EAE596F0EC22}" type="presOf" srcId="{676C322F-AD65-438D-AAC4-7EE7BE1D7C02}" destId="{593830E4-AF55-4421-A70D-31D06DEF613E}" srcOrd="0" destOrd="0" presId="urn:microsoft.com/office/officeart/2005/8/layout/chevron1"/>
    <dgm:cxn modelId="{A7C8F65D-FC29-4932-969B-9C5F1CF8A167}" srcId="{FFD643A7-336B-4805-9ED1-8087F703DE31}" destId="{DE3E5DAD-25F0-48BD-9C18-13F90C75D9E2}" srcOrd="1" destOrd="0" parTransId="{137FCAE3-76B2-482C-B1A3-79F3788A2420}" sibTransId="{A028C154-8373-4D51-9638-39A00E76C6E9}"/>
    <dgm:cxn modelId="{98153164-6B62-4640-8175-DB78B4656616}" srcId="{FFD643A7-336B-4805-9ED1-8087F703DE31}" destId="{676C322F-AD65-438D-AAC4-7EE7BE1D7C02}" srcOrd="0" destOrd="0" parTransId="{8E13336C-9657-4D8F-B4AA-5D560DA8CD45}" sibTransId="{7A40D244-3343-44C4-AD18-98513E05B639}"/>
    <dgm:cxn modelId="{C8CAA96A-F349-450A-8F89-0563AF66BCFD}" type="presOf" srcId="{DE3E5DAD-25F0-48BD-9C18-13F90C75D9E2}" destId="{0EC64F66-D0DE-4A2D-8E92-150469111B48}" srcOrd="0" destOrd="0" presId="urn:microsoft.com/office/officeart/2005/8/layout/chevron1"/>
    <dgm:cxn modelId="{DB78567E-98D5-471D-871D-BCF7D176F7BE}" type="presOf" srcId="{EAE272C1-1253-44B3-9C55-42FE31232EB4}" destId="{DE7F660E-299F-445D-A1AF-5D30E82320DB}" srcOrd="0" destOrd="0" presId="urn:microsoft.com/office/officeart/2005/8/layout/chevron1"/>
    <dgm:cxn modelId="{A7B6C3B1-7399-4764-8190-9546F65CD236}" srcId="{FFD643A7-336B-4805-9ED1-8087F703DE31}" destId="{EFD11459-D1BD-4CC8-A356-7D96DC428135}" srcOrd="2" destOrd="0" parTransId="{3B88F768-3E8E-4F5C-94A5-4F818E7F5850}" sibTransId="{8D286093-0B9E-4DF3-8857-5B13A4959E61}"/>
    <dgm:cxn modelId="{8A3AC4EC-4939-4237-8AB2-6F8E5E9565C0}" srcId="{FFD643A7-336B-4805-9ED1-8087F703DE31}" destId="{99C4CEC4-1A4B-48BA-B6B5-B504666BDCAB}" srcOrd="3" destOrd="0" parTransId="{F3C23BA0-15D6-475B-AF03-2BC0ED8C88D5}" sibTransId="{4CB4831F-3802-432D-99B0-B9B0B9236A16}"/>
    <dgm:cxn modelId="{99CAF7F6-A390-4844-AD6F-5E70F4849039}" type="presOf" srcId="{EFD11459-D1BD-4CC8-A356-7D96DC428135}" destId="{1F8530D6-3B90-4B4C-8EBF-CC7DDD2604CD}" srcOrd="0" destOrd="0" presId="urn:microsoft.com/office/officeart/2005/8/layout/chevron1"/>
    <dgm:cxn modelId="{64B2CD47-FE8F-4837-BA2D-8EF82C9DE748}" type="presParOf" srcId="{53AB91C9-2406-4E02-97EF-F4E1AAE675D8}" destId="{593830E4-AF55-4421-A70D-31D06DEF613E}" srcOrd="0" destOrd="0" presId="urn:microsoft.com/office/officeart/2005/8/layout/chevron1"/>
    <dgm:cxn modelId="{DE37B07B-D885-485F-A577-C7FF18D92018}" type="presParOf" srcId="{53AB91C9-2406-4E02-97EF-F4E1AAE675D8}" destId="{EAFA8BD8-6004-45C4-8FB7-9F98EE905008}" srcOrd="1" destOrd="0" presId="urn:microsoft.com/office/officeart/2005/8/layout/chevron1"/>
    <dgm:cxn modelId="{69F8C974-14CD-4038-87F7-4D4ED007182E}" type="presParOf" srcId="{53AB91C9-2406-4E02-97EF-F4E1AAE675D8}" destId="{0EC64F66-D0DE-4A2D-8E92-150469111B48}" srcOrd="2" destOrd="0" presId="urn:microsoft.com/office/officeart/2005/8/layout/chevron1"/>
    <dgm:cxn modelId="{7C7DD9FE-926B-4A2D-ADC3-EB0E165DE053}" type="presParOf" srcId="{53AB91C9-2406-4E02-97EF-F4E1AAE675D8}" destId="{93E5753E-51BF-481C-B6E9-5D352E2F20B5}" srcOrd="3" destOrd="0" presId="urn:microsoft.com/office/officeart/2005/8/layout/chevron1"/>
    <dgm:cxn modelId="{6E0F4CD9-15D4-4242-BC7F-B7DBA5F01B7C}" type="presParOf" srcId="{53AB91C9-2406-4E02-97EF-F4E1AAE675D8}" destId="{1F8530D6-3B90-4B4C-8EBF-CC7DDD2604CD}" srcOrd="4" destOrd="0" presId="urn:microsoft.com/office/officeart/2005/8/layout/chevron1"/>
    <dgm:cxn modelId="{31D5D6AC-0E4A-4A32-9EE7-F7F87949EA1E}" type="presParOf" srcId="{53AB91C9-2406-4E02-97EF-F4E1AAE675D8}" destId="{935A4695-E30E-4614-A361-0CE80A01D8A4}" srcOrd="5" destOrd="0" presId="urn:microsoft.com/office/officeart/2005/8/layout/chevron1"/>
    <dgm:cxn modelId="{FDC873BB-6BE6-4B40-8FEE-9E8D96D0908E}" type="presParOf" srcId="{53AB91C9-2406-4E02-97EF-F4E1AAE675D8}" destId="{0C10CB14-FC05-4684-AAEA-6111B309DB3E}" srcOrd="6" destOrd="0" presId="urn:microsoft.com/office/officeart/2005/8/layout/chevron1"/>
    <dgm:cxn modelId="{9641D82F-A988-4074-8E30-4B265E3BF762}" type="presParOf" srcId="{53AB91C9-2406-4E02-97EF-F4E1AAE675D8}" destId="{EC4132DB-39FC-43A8-BF3E-4D29AB7D6B8E}" srcOrd="7" destOrd="0" presId="urn:microsoft.com/office/officeart/2005/8/layout/chevron1"/>
    <dgm:cxn modelId="{9F41E474-DF4E-4474-9F69-B6FCB5B1B4C6}" type="presParOf" srcId="{53AB91C9-2406-4E02-97EF-F4E1AAE675D8}" destId="{DE7F660E-299F-445D-A1AF-5D30E82320DB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24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3830E4-AF55-4421-A70D-31D06DEF613E}">
      <dsp:nvSpPr>
        <dsp:cNvPr id="0" name=""/>
        <dsp:cNvSpPr/>
      </dsp:nvSpPr>
      <dsp:spPr>
        <a:xfrm>
          <a:off x="1350" y="239620"/>
          <a:ext cx="1201545" cy="480618"/>
        </a:xfrm>
        <a:prstGeom prst="chevron">
          <a:avLst/>
        </a:prstGeom>
        <a:solidFill>
          <a:srgbClr val="2E8AAD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241659" y="239620"/>
        <a:ext cx="720927" cy="480618"/>
      </dsp:txXfrm>
    </dsp:sp>
    <dsp:sp modelId="{0EC64F66-D0DE-4A2D-8E92-150469111B48}">
      <dsp:nvSpPr>
        <dsp:cNvPr id="0" name=""/>
        <dsp:cNvSpPr/>
      </dsp:nvSpPr>
      <dsp:spPr>
        <a:xfrm>
          <a:off x="1082741" y="239620"/>
          <a:ext cx="1201545" cy="480618"/>
        </a:xfrm>
        <a:prstGeom prst="chevron">
          <a:avLst/>
        </a:prstGeom>
        <a:solidFill>
          <a:srgbClr val="252323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1323050" y="239620"/>
        <a:ext cx="720927" cy="480618"/>
      </dsp:txXfrm>
    </dsp:sp>
    <dsp:sp modelId="{1F8530D6-3B90-4B4C-8EBF-CC7DDD2604CD}">
      <dsp:nvSpPr>
        <dsp:cNvPr id="0" name=""/>
        <dsp:cNvSpPr/>
      </dsp:nvSpPr>
      <dsp:spPr>
        <a:xfrm>
          <a:off x="2164132" y="239620"/>
          <a:ext cx="1201545" cy="480618"/>
        </a:xfrm>
        <a:prstGeom prst="chevron">
          <a:avLst/>
        </a:prstGeom>
        <a:solidFill>
          <a:srgbClr val="252323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2404441" y="239620"/>
        <a:ext cx="720927" cy="480618"/>
      </dsp:txXfrm>
    </dsp:sp>
    <dsp:sp modelId="{0C10CB14-FC05-4684-AAEA-6111B309DB3E}">
      <dsp:nvSpPr>
        <dsp:cNvPr id="0" name=""/>
        <dsp:cNvSpPr/>
      </dsp:nvSpPr>
      <dsp:spPr>
        <a:xfrm>
          <a:off x="3245523" y="239620"/>
          <a:ext cx="1201545" cy="480618"/>
        </a:xfrm>
        <a:prstGeom prst="chevron">
          <a:avLst/>
        </a:prstGeom>
        <a:solidFill>
          <a:srgbClr val="252323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3485832" y="239620"/>
        <a:ext cx="720927" cy="480618"/>
      </dsp:txXfrm>
    </dsp:sp>
    <dsp:sp modelId="{DE7F660E-299F-445D-A1AF-5D30E82320DB}">
      <dsp:nvSpPr>
        <dsp:cNvPr id="0" name=""/>
        <dsp:cNvSpPr/>
      </dsp:nvSpPr>
      <dsp:spPr>
        <a:xfrm>
          <a:off x="4326915" y="239620"/>
          <a:ext cx="1201545" cy="480618"/>
        </a:xfrm>
        <a:prstGeom prst="chevron">
          <a:avLst/>
        </a:prstGeom>
        <a:solidFill>
          <a:srgbClr val="252323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4567224" y="239620"/>
        <a:ext cx="720927" cy="48061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3830E4-AF55-4421-A70D-31D06DEF613E}">
      <dsp:nvSpPr>
        <dsp:cNvPr id="0" name=""/>
        <dsp:cNvSpPr/>
      </dsp:nvSpPr>
      <dsp:spPr>
        <a:xfrm>
          <a:off x="1350" y="239620"/>
          <a:ext cx="1201545" cy="480618"/>
        </a:xfrm>
        <a:prstGeom prst="chevron">
          <a:avLst/>
        </a:prstGeom>
        <a:solidFill>
          <a:srgbClr val="2E8AAD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241659" y="239620"/>
        <a:ext cx="720927" cy="480618"/>
      </dsp:txXfrm>
    </dsp:sp>
    <dsp:sp modelId="{0EC64F66-D0DE-4A2D-8E92-150469111B48}">
      <dsp:nvSpPr>
        <dsp:cNvPr id="0" name=""/>
        <dsp:cNvSpPr/>
      </dsp:nvSpPr>
      <dsp:spPr>
        <a:xfrm>
          <a:off x="1082741" y="239620"/>
          <a:ext cx="1201545" cy="480618"/>
        </a:xfrm>
        <a:prstGeom prst="chevron">
          <a:avLst/>
        </a:prstGeom>
        <a:solidFill>
          <a:srgbClr val="252323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1323050" y="239620"/>
        <a:ext cx="720927" cy="480618"/>
      </dsp:txXfrm>
    </dsp:sp>
    <dsp:sp modelId="{1F8530D6-3B90-4B4C-8EBF-CC7DDD2604CD}">
      <dsp:nvSpPr>
        <dsp:cNvPr id="0" name=""/>
        <dsp:cNvSpPr/>
      </dsp:nvSpPr>
      <dsp:spPr>
        <a:xfrm>
          <a:off x="2164132" y="239620"/>
          <a:ext cx="1201545" cy="480618"/>
        </a:xfrm>
        <a:prstGeom prst="chevron">
          <a:avLst/>
        </a:prstGeom>
        <a:solidFill>
          <a:srgbClr val="252323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2404441" y="239620"/>
        <a:ext cx="720927" cy="480618"/>
      </dsp:txXfrm>
    </dsp:sp>
    <dsp:sp modelId="{0C10CB14-FC05-4684-AAEA-6111B309DB3E}">
      <dsp:nvSpPr>
        <dsp:cNvPr id="0" name=""/>
        <dsp:cNvSpPr/>
      </dsp:nvSpPr>
      <dsp:spPr>
        <a:xfrm>
          <a:off x="3245523" y="239620"/>
          <a:ext cx="1201545" cy="480618"/>
        </a:xfrm>
        <a:prstGeom prst="chevron">
          <a:avLst/>
        </a:prstGeom>
        <a:solidFill>
          <a:srgbClr val="252323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3485832" y="239620"/>
        <a:ext cx="720927" cy="480618"/>
      </dsp:txXfrm>
    </dsp:sp>
    <dsp:sp modelId="{DE7F660E-299F-445D-A1AF-5D30E82320DB}">
      <dsp:nvSpPr>
        <dsp:cNvPr id="0" name=""/>
        <dsp:cNvSpPr/>
      </dsp:nvSpPr>
      <dsp:spPr>
        <a:xfrm>
          <a:off x="4326915" y="239620"/>
          <a:ext cx="1201545" cy="480618"/>
        </a:xfrm>
        <a:prstGeom prst="chevron">
          <a:avLst/>
        </a:prstGeom>
        <a:solidFill>
          <a:srgbClr val="252323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4567224" y="239620"/>
        <a:ext cx="720927" cy="48061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3830E4-AF55-4421-A70D-31D06DEF613E}">
      <dsp:nvSpPr>
        <dsp:cNvPr id="0" name=""/>
        <dsp:cNvSpPr/>
      </dsp:nvSpPr>
      <dsp:spPr>
        <a:xfrm>
          <a:off x="1350" y="239620"/>
          <a:ext cx="1201545" cy="480618"/>
        </a:xfrm>
        <a:prstGeom prst="chevron">
          <a:avLst/>
        </a:prstGeom>
        <a:solidFill>
          <a:srgbClr val="2E8AAD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241659" y="239620"/>
        <a:ext cx="720927" cy="480618"/>
      </dsp:txXfrm>
    </dsp:sp>
    <dsp:sp modelId="{0EC64F66-D0DE-4A2D-8E92-150469111B48}">
      <dsp:nvSpPr>
        <dsp:cNvPr id="0" name=""/>
        <dsp:cNvSpPr/>
      </dsp:nvSpPr>
      <dsp:spPr>
        <a:xfrm>
          <a:off x="1082741" y="239620"/>
          <a:ext cx="1201545" cy="480618"/>
        </a:xfrm>
        <a:prstGeom prst="chevron">
          <a:avLst/>
        </a:prstGeom>
        <a:solidFill>
          <a:srgbClr val="252323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1323050" y="239620"/>
        <a:ext cx="720927" cy="480618"/>
      </dsp:txXfrm>
    </dsp:sp>
    <dsp:sp modelId="{1F8530D6-3B90-4B4C-8EBF-CC7DDD2604CD}">
      <dsp:nvSpPr>
        <dsp:cNvPr id="0" name=""/>
        <dsp:cNvSpPr/>
      </dsp:nvSpPr>
      <dsp:spPr>
        <a:xfrm>
          <a:off x="2164132" y="239620"/>
          <a:ext cx="1201545" cy="480618"/>
        </a:xfrm>
        <a:prstGeom prst="chevron">
          <a:avLst/>
        </a:prstGeom>
        <a:solidFill>
          <a:srgbClr val="252323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2404441" y="239620"/>
        <a:ext cx="720927" cy="480618"/>
      </dsp:txXfrm>
    </dsp:sp>
    <dsp:sp modelId="{0C10CB14-FC05-4684-AAEA-6111B309DB3E}">
      <dsp:nvSpPr>
        <dsp:cNvPr id="0" name=""/>
        <dsp:cNvSpPr/>
      </dsp:nvSpPr>
      <dsp:spPr>
        <a:xfrm>
          <a:off x="3245523" y="239620"/>
          <a:ext cx="1201545" cy="480618"/>
        </a:xfrm>
        <a:prstGeom prst="chevron">
          <a:avLst/>
        </a:prstGeom>
        <a:solidFill>
          <a:srgbClr val="252323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3485832" y="239620"/>
        <a:ext cx="720927" cy="480618"/>
      </dsp:txXfrm>
    </dsp:sp>
    <dsp:sp modelId="{DE7F660E-299F-445D-A1AF-5D30E82320DB}">
      <dsp:nvSpPr>
        <dsp:cNvPr id="0" name=""/>
        <dsp:cNvSpPr/>
      </dsp:nvSpPr>
      <dsp:spPr>
        <a:xfrm>
          <a:off x="4326915" y="239620"/>
          <a:ext cx="1201545" cy="480618"/>
        </a:xfrm>
        <a:prstGeom prst="chevron">
          <a:avLst/>
        </a:prstGeom>
        <a:solidFill>
          <a:srgbClr val="252323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4567224" y="239620"/>
        <a:ext cx="720927" cy="48061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3830E4-AF55-4421-A70D-31D06DEF613E}">
      <dsp:nvSpPr>
        <dsp:cNvPr id="0" name=""/>
        <dsp:cNvSpPr/>
      </dsp:nvSpPr>
      <dsp:spPr>
        <a:xfrm>
          <a:off x="1350" y="239620"/>
          <a:ext cx="1201545" cy="480618"/>
        </a:xfrm>
        <a:prstGeom prst="chevron">
          <a:avLst/>
        </a:prstGeom>
        <a:solidFill>
          <a:srgbClr val="2E8AAD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241659" y="239620"/>
        <a:ext cx="720927" cy="480618"/>
      </dsp:txXfrm>
    </dsp:sp>
    <dsp:sp modelId="{0EC64F66-D0DE-4A2D-8E92-150469111B48}">
      <dsp:nvSpPr>
        <dsp:cNvPr id="0" name=""/>
        <dsp:cNvSpPr/>
      </dsp:nvSpPr>
      <dsp:spPr>
        <a:xfrm>
          <a:off x="1082741" y="239620"/>
          <a:ext cx="1201545" cy="480618"/>
        </a:xfrm>
        <a:prstGeom prst="chevron">
          <a:avLst/>
        </a:prstGeom>
        <a:solidFill>
          <a:srgbClr val="252323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1323050" y="239620"/>
        <a:ext cx="720927" cy="480618"/>
      </dsp:txXfrm>
    </dsp:sp>
    <dsp:sp modelId="{1F8530D6-3B90-4B4C-8EBF-CC7DDD2604CD}">
      <dsp:nvSpPr>
        <dsp:cNvPr id="0" name=""/>
        <dsp:cNvSpPr/>
      </dsp:nvSpPr>
      <dsp:spPr>
        <a:xfrm>
          <a:off x="2164132" y="239620"/>
          <a:ext cx="1201545" cy="480618"/>
        </a:xfrm>
        <a:prstGeom prst="chevron">
          <a:avLst/>
        </a:prstGeom>
        <a:solidFill>
          <a:srgbClr val="252323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2404441" y="239620"/>
        <a:ext cx="720927" cy="480618"/>
      </dsp:txXfrm>
    </dsp:sp>
    <dsp:sp modelId="{0C10CB14-FC05-4684-AAEA-6111B309DB3E}">
      <dsp:nvSpPr>
        <dsp:cNvPr id="0" name=""/>
        <dsp:cNvSpPr/>
      </dsp:nvSpPr>
      <dsp:spPr>
        <a:xfrm>
          <a:off x="3245523" y="239620"/>
          <a:ext cx="1201545" cy="480618"/>
        </a:xfrm>
        <a:prstGeom prst="chevron">
          <a:avLst/>
        </a:prstGeom>
        <a:solidFill>
          <a:srgbClr val="252323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3485832" y="239620"/>
        <a:ext cx="720927" cy="480618"/>
      </dsp:txXfrm>
    </dsp:sp>
    <dsp:sp modelId="{DE7F660E-299F-445D-A1AF-5D30E82320DB}">
      <dsp:nvSpPr>
        <dsp:cNvPr id="0" name=""/>
        <dsp:cNvSpPr/>
      </dsp:nvSpPr>
      <dsp:spPr>
        <a:xfrm>
          <a:off x="4326915" y="239620"/>
          <a:ext cx="1201545" cy="480618"/>
        </a:xfrm>
        <a:prstGeom prst="chevron">
          <a:avLst/>
        </a:prstGeom>
        <a:solidFill>
          <a:srgbClr val="252323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4567224" y="239620"/>
        <a:ext cx="720927" cy="48061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3830E4-AF55-4421-A70D-31D06DEF613E}">
      <dsp:nvSpPr>
        <dsp:cNvPr id="0" name=""/>
        <dsp:cNvSpPr/>
      </dsp:nvSpPr>
      <dsp:spPr>
        <a:xfrm>
          <a:off x="1350" y="239620"/>
          <a:ext cx="1201545" cy="480618"/>
        </a:xfrm>
        <a:prstGeom prst="chevron">
          <a:avLst/>
        </a:prstGeom>
        <a:solidFill>
          <a:schemeClr val="tx1">
            <a:lumMod val="85000"/>
            <a:lumOff val="15000"/>
          </a:schemeClr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241659" y="239620"/>
        <a:ext cx="720927" cy="480618"/>
      </dsp:txXfrm>
    </dsp:sp>
    <dsp:sp modelId="{0EC64F66-D0DE-4A2D-8E92-150469111B48}">
      <dsp:nvSpPr>
        <dsp:cNvPr id="0" name=""/>
        <dsp:cNvSpPr/>
      </dsp:nvSpPr>
      <dsp:spPr>
        <a:xfrm>
          <a:off x="1082741" y="239620"/>
          <a:ext cx="1201545" cy="480618"/>
        </a:xfrm>
        <a:prstGeom prst="chevron">
          <a:avLst/>
        </a:prstGeom>
        <a:solidFill>
          <a:srgbClr val="252323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1323050" y="239620"/>
        <a:ext cx="720927" cy="480618"/>
      </dsp:txXfrm>
    </dsp:sp>
    <dsp:sp modelId="{1F8530D6-3B90-4B4C-8EBF-CC7DDD2604CD}">
      <dsp:nvSpPr>
        <dsp:cNvPr id="0" name=""/>
        <dsp:cNvSpPr/>
      </dsp:nvSpPr>
      <dsp:spPr>
        <a:xfrm>
          <a:off x="2164132" y="239620"/>
          <a:ext cx="1201545" cy="480618"/>
        </a:xfrm>
        <a:prstGeom prst="chevron">
          <a:avLst/>
        </a:prstGeom>
        <a:solidFill>
          <a:srgbClr val="3692E6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2404441" y="239620"/>
        <a:ext cx="720927" cy="480618"/>
      </dsp:txXfrm>
    </dsp:sp>
    <dsp:sp modelId="{0C10CB14-FC05-4684-AAEA-6111B309DB3E}">
      <dsp:nvSpPr>
        <dsp:cNvPr id="0" name=""/>
        <dsp:cNvSpPr/>
      </dsp:nvSpPr>
      <dsp:spPr>
        <a:xfrm>
          <a:off x="3245523" y="239620"/>
          <a:ext cx="1201545" cy="480618"/>
        </a:xfrm>
        <a:prstGeom prst="chevron">
          <a:avLst/>
        </a:prstGeom>
        <a:solidFill>
          <a:srgbClr val="252323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3485832" y="239620"/>
        <a:ext cx="720927" cy="480618"/>
      </dsp:txXfrm>
    </dsp:sp>
    <dsp:sp modelId="{DE7F660E-299F-445D-A1AF-5D30E82320DB}">
      <dsp:nvSpPr>
        <dsp:cNvPr id="0" name=""/>
        <dsp:cNvSpPr/>
      </dsp:nvSpPr>
      <dsp:spPr>
        <a:xfrm>
          <a:off x="4326915" y="239620"/>
          <a:ext cx="1201545" cy="480618"/>
        </a:xfrm>
        <a:prstGeom prst="chevron">
          <a:avLst/>
        </a:prstGeom>
        <a:solidFill>
          <a:srgbClr val="252323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4567224" y="239620"/>
        <a:ext cx="720927" cy="48061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918E0E-9FE5-18FF-79C1-23DC17CB10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72EF8D-E986-DDE5-D7A7-9D35670440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D32A92-F812-ED21-19D1-202463395F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CC690-7CBF-47E6-BE6E-0EC1C9E624CE}" type="datetimeFigureOut">
              <a:rPr lang="it-IT" smtClean="0"/>
              <a:t>09/05/2023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9E7CC9-931B-32F7-CCD2-D67DAFCFDB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5BF7D9-BF19-DAAB-C145-20CB9AD03A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8EBBE-33B4-4E6F-87FD-67FDCAADDDA7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106409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EAB5C5-36DF-30A7-A004-8A1A89247D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D82BCF6-174A-075C-9FB0-2FE006ADA4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F32D8F-7CB7-FC38-08BF-607186AB66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CC690-7CBF-47E6-BE6E-0EC1C9E624CE}" type="datetimeFigureOut">
              <a:rPr lang="it-IT" smtClean="0"/>
              <a:t>09/05/2023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F0E423-6ACE-2646-EA44-C0BEA0A1E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EF3919-9F83-EAE9-5A75-FE827A181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8EBBE-33B4-4E6F-87FD-67FDCAADDDA7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018128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9324E4C-4DB2-2BF8-ACD0-2D534C5ED3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2B0084-B500-7A47-1116-CFD0928C8F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744B5E-FACF-83F8-51A1-D1A79D14F7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CC690-7CBF-47E6-BE6E-0EC1C9E624CE}" type="datetimeFigureOut">
              <a:rPr lang="it-IT" smtClean="0"/>
              <a:t>09/05/2023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EF36B7-E071-E9EC-45C6-C6F1679EE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1D86E6-BC13-E0A0-CF42-531665AE76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8EBBE-33B4-4E6F-87FD-67FDCAADDDA7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76550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61C6F8-2A4D-A6A5-9C75-F3D8BDC15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86205C-CEDA-A925-C422-414218AD9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E77E64-377B-91CC-F022-3A69B308E8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CC690-7CBF-47E6-BE6E-0EC1C9E624CE}" type="datetimeFigureOut">
              <a:rPr lang="it-IT" smtClean="0"/>
              <a:t>09/05/2023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C30393-8766-23D5-0316-8801D9BDA3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EBFBC7-DB37-0DB7-515A-540F77B192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8EBBE-33B4-4E6F-87FD-67FDCAADDDA7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5175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F0C56F-BA99-BFE1-90FF-E03F56BB8F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C3FF50-53EE-F45C-AA90-E6F6469F18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08E3FD-DDCC-6544-2821-F2F4CDBA5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CC690-7CBF-47E6-BE6E-0EC1C9E624CE}" type="datetimeFigureOut">
              <a:rPr lang="it-IT" smtClean="0"/>
              <a:t>09/05/2023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EC6694-2EF5-15C3-FA4D-6EA02FE1F6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1B1979-3197-289B-81E5-E1FCEFDC8E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8EBBE-33B4-4E6F-87FD-67FDCAADDDA7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850542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A90A58-EC48-CF4A-A614-51ED23028B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1E7098-F0AB-008F-8F57-E1304D8D126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624ED3-71AA-4904-1D69-8F383E20E2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7A57BC-33A2-203E-3816-B07AEC23B6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CC690-7CBF-47E6-BE6E-0EC1C9E624CE}" type="datetimeFigureOut">
              <a:rPr lang="it-IT" smtClean="0"/>
              <a:t>09/05/2023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E93A40-2114-C646-E3B5-3FD2CFFFC6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96FA29-FA4F-BC7F-D57D-783838FCD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8EBBE-33B4-4E6F-87FD-67FDCAADDDA7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46714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AEBBDF-9772-DB0F-6D69-17A5B1EE80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DFA96C-94A9-00A8-9DAB-8E1A76C8C6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0946E4-3830-EEAE-7E4D-29D85D472B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797E23-ED90-CECD-EAC0-69D2014B1DB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B3AE60C-4752-3DC6-8988-8FA77FA4A8E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7F83F95-1489-E1AD-D290-0149FD02B9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CC690-7CBF-47E6-BE6E-0EC1C9E624CE}" type="datetimeFigureOut">
              <a:rPr lang="it-IT" smtClean="0"/>
              <a:t>09/05/2023</a:t>
            </a:fld>
            <a:endParaRPr lang="it-I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82DEE0C-8CC5-C3E8-0FCA-8E1965B0A7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5D37EF3-FA32-55F6-E32B-F317461A7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8EBBE-33B4-4E6F-87FD-67FDCAADDDA7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386958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83464F-6C01-184F-336C-CD4D7EEE7E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C93873C-2605-D25B-6317-91E50CA361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CC690-7CBF-47E6-BE6E-0EC1C9E624CE}" type="datetimeFigureOut">
              <a:rPr lang="it-IT" smtClean="0"/>
              <a:t>09/05/2023</a:t>
            </a:fld>
            <a:endParaRPr lang="it-I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759668-7CF6-F608-0021-89BA2CE761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E8BAFB-8FE8-FCB6-5895-3AB93A3DE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8EBBE-33B4-4E6F-87FD-67FDCAADDDA7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427216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9B03D9-3AD9-6C6D-D58E-4ABD8F0DCA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CC690-7CBF-47E6-BE6E-0EC1C9E624CE}" type="datetimeFigureOut">
              <a:rPr lang="it-IT" smtClean="0"/>
              <a:t>09/05/2023</a:t>
            </a:fld>
            <a:endParaRPr lang="it-I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4253948-151F-422B-ACEE-CCB66ABA4D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C0A126-D110-7482-4165-D9F6EB6F8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8EBBE-33B4-4E6F-87FD-67FDCAADDDA7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940258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17A9C-9A5F-AF36-EF5D-6C5174C78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A8808C-FDC9-53AD-3AB1-3939FE3594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2EE9EB-5665-19FD-C20B-EE943313E9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CDA0B8-E6C9-FDAD-B3F2-27B4407249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CC690-7CBF-47E6-BE6E-0EC1C9E624CE}" type="datetimeFigureOut">
              <a:rPr lang="it-IT" smtClean="0"/>
              <a:t>09/05/2023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C8975E-345B-D8DE-53FB-72BB8AF2A2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A7F31C-9CD9-A968-B169-580603845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8EBBE-33B4-4E6F-87FD-67FDCAADDDA7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283891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B33DB2-3F64-85EE-6661-605B4BC532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5298665-EB8B-3786-8AB7-9E4EB7A8A88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71EB3D-AB31-010F-D23C-4A22EF1B3A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83E1B3-9550-5344-A7CA-DD89A586FC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CC690-7CBF-47E6-BE6E-0EC1C9E624CE}" type="datetimeFigureOut">
              <a:rPr lang="it-IT" smtClean="0"/>
              <a:t>09/05/2023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06EE34-16AA-5AA8-D9E9-7AA085B441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53FCFE-D9F0-E2CA-D27B-154D1093D5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8EBBE-33B4-4E6F-87FD-67FDCAADDDA7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088500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81000">
              <a:srgbClr val="DB504A">
                <a:lumMod val="100000"/>
              </a:srgbClr>
            </a:gs>
            <a:gs pos="26000">
              <a:srgbClr val="3692E6"/>
            </a:gs>
            <a:gs pos="53000">
              <a:srgbClr val="276FBF"/>
            </a:gs>
          </a:gsLst>
          <a:lin ang="81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725E2DB-013A-967C-9508-E9254EAC42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227C15-AACB-3701-C0B5-FC1D2B80AC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E46524-C0D1-AE80-98EC-AB387B9041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FCC690-7CBF-47E6-BE6E-0EC1C9E624CE}" type="datetimeFigureOut">
              <a:rPr lang="it-IT" smtClean="0"/>
              <a:t>09/05/2023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A447F3-174A-60B2-9D3A-47DE986ACC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33AA62-97CB-D787-81A6-1A8DA3F06E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68EBBE-33B4-4E6F-87FD-67FDCAADDDA7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369753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13" Type="http://schemas.openxmlformats.org/officeDocument/2006/relationships/image" Target="../media/image9.png"/><Relationship Id="rId3" Type="http://schemas.openxmlformats.org/officeDocument/2006/relationships/image" Target="../media/image14.png"/><Relationship Id="rId7" Type="http://schemas.openxmlformats.org/officeDocument/2006/relationships/diagramLayout" Target="../diagrams/layout1.xml"/><Relationship Id="rId12" Type="http://schemas.openxmlformats.org/officeDocument/2006/relationships/image" Target="../media/image8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8.xml"/><Relationship Id="rId6" Type="http://schemas.openxmlformats.org/officeDocument/2006/relationships/diagramData" Target="../diagrams/data1.xml"/><Relationship Id="rId11" Type="http://schemas.openxmlformats.org/officeDocument/2006/relationships/image" Target="../media/image7.png"/><Relationship Id="rId5" Type="http://schemas.openxmlformats.org/officeDocument/2006/relationships/image" Target="../media/image15.jpg"/><Relationship Id="rId15" Type="http://schemas.openxmlformats.org/officeDocument/2006/relationships/image" Target="../media/image11.png"/><Relationship Id="rId10" Type="http://schemas.microsoft.com/office/2007/relationships/diagramDrawing" Target="../diagrams/drawing1.xml"/><Relationship Id="rId4" Type="http://schemas.openxmlformats.org/officeDocument/2006/relationships/image" Target="../media/image12.png"/><Relationship Id="rId9" Type="http://schemas.openxmlformats.org/officeDocument/2006/relationships/diagramColors" Target="../diagrams/colors1.xml"/><Relationship Id="rId1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13" Type="http://schemas.openxmlformats.org/officeDocument/2006/relationships/image" Target="../media/image11.png"/><Relationship Id="rId3" Type="http://schemas.microsoft.com/office/2007/relationships/hdphoto" Target="../media/hdphoto1.wdp"/><Relationship Id="rId7" Type="http://schemas.openxmlformats.org/officeDocument/2006/relationships/diagramColors" Target="../diagrams/colors2.xml"/><Relationship Id="rId12" Type="http://schemas.openxmlformats.org/officeDocument/2006/relationships/image" Target="../media/image1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11" Type="http://schemas.openxmlformats.org/officeDocument/2006/relationships/image" Target="../media/image9.png"/><Relationship Id="rId5" Type="http://schemas.openxmlformats.org/officeDocument/2006/relationships/diagramLayout" Target="../diagrams/layout2.xml"/><Relationship Id="rId10" Type="http://schemas.openxmlformats.org/officeDocument/2006/relationships/image" Target="../media/image8.png"/><Relationship Id="rId4" Type="http://schemas.openxmlformats.org/officeDocument/2006/relationships/diagramData" Target="../diagrams/data2.xml"/><Relationship Id="rId9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3.xml"/><Relationship Id="rId13" Type="http://schemas.openxmlformats.org/officeDocument/2006/relationships/image" Target="../media/image9.png"/><Relationship Id="rId3" Type="http://schemas.openxmlformats.org/officeDocument/2006/relationships/image" Target="../media/image18.png"/><Relationship Id="rId7" Type="http://schemas.openxmlformats.org/officeDocument/2006/relationships/diagramLayout" Target="../diagrams/layout3.xml"/><Relationship Id="rId12" Type="http://schemas.openxmlformats.org/officeDocument/2006/relationships/image" Target="../media/image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3.xml"/><Relationship Id="rId11" Type="http://schemas.openxmlformats.org/officeDocument/2006/relationships/image" Target="../media/image7.png"/><Relationship Id="rId5" Type="http://schemas.openxmlformats.org/officeDocument/2006/relationships/image" Target="../media/image20.png"/><Relationship Id="rId15" Type="http://schemas.openxmlformats.org/officeDocument/2006/relationships/image" Target="../media/image11.png"/><Relationship Id="rId10" Type="http://schemas.microsoft.com/office/2007/relationships/diagramDrawing" Target="../diagrams/drawing3.xml"/><Relationship Id="rId4" Type="http://schemas.openxmlformats.org/officeDocument/2006/relationships/image" Target="../media/image19.png"/><Relationship Id="rId9" Type="http://schemas.openxmlformats.org/officeDocument/2006/relationships/diagramColors" Target="../diagrams/colors3.xml"/><Relationship Id="rId1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2.svg"/><Relationship Id="rId18" Type="http://schemas.openxmlformats.org/officeDocument/2006/relationships/diagramLayout" Target="../diagrams/layout4.xml"/><Relationship Id="rId26" Type="http://schemas.openxmlformats.org/officeDocument/2006/relationships/image" Target="../media/image11.png"/><Relationship Id="rId3" Type="http://schemas.openxmlformats.org/officeDocument/2006/relationships/image" Target="../media/image22.svg"/><Relationship Id="rId21" Type="http://schemas.microsoft.com/office/2007/relationships/diagramDrawing" Target="../diagrams/drawing4.xml"/><Relationship Id="rId7" Type="http://schemas.openxmlformats.org/officeDocument/2006/relationships/image" Target="../media/image26.svg"/><Relationship Id="rId12" Type="http://schemas.openxmlformats.org/officeDocument/2006/relationships/image" Target="../media/image31.png"/><Relationship Id="rId17" Type="http://schemas.openxmlformats.org/officeDocument/2006/relationships/diagramData" Target="../diagrams/data4.xml"/><Relationship Id="rId25" Type="http://schemas.openxmlformats.org/officeDocument/2006/relationships/image" Target="../media/image10.png"/><Relationship Id="rId33" Type="http://schemas.openxmlformats.org/officeDocument/2006/relationships/image" Target="../media/image41.png"/><Relationship Id="rId2" Type="http://schemas.openxmlformats.org/officeDocument/2006/relationships/image" Target="../media/image21.png"/><Relationship Id="rId16" Type="http://schemas.openxmlformats.org/officeDocument/2006/relationships/image" Target="../media/image16.png"/><Relationship Id="rId20" Type="http://schemas.openxmlformats.org/officeDocument/2006/relationships/diagramColors" Target="../diagrams/colors4.xml"/><Relationship Id="rId29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30.svg"/><Relationship Id="rId24" Type="http://schemas.openxmlformats.org/officeDocument/2006/relationships/image" Target="../media/image9.png"/><Relationship Id="rId32" Type="http://schemas.openxmlformats.org/officeDocument/2006/relationships/image" Target="../media/image40.png"/><Relationship Id="rId5" Type="http://schemas.openxmlformats.org/officeDocument/2006/relationships/image" Target="../media/image24.svg"/><Relationship Id="rId15" Type="http://schemas.openxmlformats.org/officeDocument/2006/relationships/image" Target="../media/image34.svg"/><Relationship Id="rId23" Type="http://schemas.openxmlformats.org/officeDocument/2006/relationships/image" Target="../media/image8.png"/><Relationship Id="rId28" Type="http://schemas.openxmlformats.org/officeDocument/2006/relationships/image" Target="../media/image36.png"/><Relationship Id="rId10" Type="http://schemas.openxmlformats.org/officeDocument/2006/relationships/image" Target="../media/image29.png"/><Relationship Id="rId19" Type="http://schemas.openxmlformats.org/officeDocument/2006/relationships/diagramQuickStyle" Target="../diagrams/quickStyle4.xml"/><Relationship Id="rId31" Type="http://schemas.openxmlformats.org/officeDocument/2006/relationships/image" Target="../media/image39.png"/><Relationship Id="rId4" Type="http://schemas.openxmlformats.org/officeDocument/2006/relationships/image" Target="../media/image23.png"/><Relationship Id="rId9" Type="http://schemas.openxmlformats.org/officeDocument/2006/relationships/image" Target="../media/image28.svg"/><Relationship Id="rId14" Type="http://schemas.openxmlformats.org/officeDocument/2006/relationships/image" Target="../media/image33.png"/><Relationship Id="rId22" Type="http://schemas.openxmlformats.org/officeDocument/2006/relationships/image" Target="../media/image7.png"/><Relationship Id="rId27" Type="http://schemas.openxmlformats.org/officeDocument/2006/relationships/image" Target="../media/image35.png"/><Relationship Id="rId30" Type="http://schemas.openxmlformats.org/officeDocument/2006/relationships/image" Target="../media/image38.png"/><Relationship Id="rId8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3.svg"/><Relationship Id="rId18" Type="http://schemas.openxmlformats.org/officeDocument/2006/relationships/image" Target="../media/image58.png"/><Relationship Id="rId26" Type="http://schemas.openxmlformats.org/officeDocument/2006/relationships/image" Target="../media/image8.png"/><Relationship Id="rId3" Type="http://schemas.openxmlformats.org/officeDocument/2006/relationships/image" Target="../media/image43.svg"/><Relationship Id="rId21" Type="http://schemas.openxmlformats.org/officeDocument/2006/relationships/diagramLayout" Target="../diagrams/layout5.xml"/><Relationship Id="rId7" Type="http://schemas.openxmlformats.org/officeDocument/2006/relationships/image" Target="../media/image47.svg"/><Relationship Id="rId12" Type="http://schemas.openxmlformats.org/officeDocument/2006/relationships/image" Target="../media/image52.png"/><Relationship Id="rId17" Type="http://schemas.openxmlformats.org/officeDocument/2006/relationships/image" Target="../media/image57.svg"/><Relationship Id="rId25" Type="http://schemas.openxmlformats.org/officeDocument/2006/relationships/image" Target="../media/image7.png"/><Relationship Id="rId2" Type="http://schemas.openxmlformats.org/officeDocument/2006/relationships/image" Target="../media/image42.png"/><Relationship Id="rId16" Type="http://schemas.openxmlformats.org/officeDocument/2006/relationships/image" Target="../media/image56.png"/><Relationship Id="rId20" Type="http://schemas.openxmlformats.org/officeDocument/2006/relationships/diagramData" Target="../diagrams/data5.xml"/><Relationship Id="rId29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11" Type="http://schemas.openxmlformats.org/officeDocument/2006/relationships/image" Target="../media/image51.svg"/><Relationship Id="rId24" Type="http://schemas.microsoft.com/office/2007/relationships/diagramDrawing" Target="../diagrams/drawing5.xml"/><Relationship Id="rId5" Type="http://schemas.openxmlformats.org/officeDocument/2006/relationships/image" Target="../media/image45.svg"/><Relationship Id="rId15" Type="http://schemas.openxmlformats.org/officeDocument/2006/relationships/image" Target="../media/image55.svg"/><Relationship Id="rId23" Type="http://schemas.openxmlformats.org/officeDocument/2006/relationships/diagramColors" Target="../diagrams/colors5.xml"/><Relationship Id="rId28" Type="http://schemas.openxmlformats.org/officeDocument/2006/relationships/image" Target="../media/image10.png"/><Relationship Id="rId10" Type="http://schemas.openxmlformats.org/officeDocument/2006/relationships/image" Target="../media/image50.png"/><Relationship Id="rId19" Type="http://schemas.openxmlformats.org/officeDocument/2006/relationships/image" Target="../media/image59.svg"/><Relationship Id="rId4" Type="http://schemas.openxmlformats.org/officeDocument/2006/relationships/image" Target="../media/image44.png"/><Relationship Id="rId9" Type="http://schemas.openxmlformats.org/officeDocument/2006/relationships/image" Target="../media/image49.svg"/><Relationship Id="rId14" Type="http://schemas.openxmlformats.org/officeDocument/2006/relationships/image" Target="../media/image54.png"/><Relationship Id="rId22" Type="http://schemas.openxmlformats.org/officeDocument/2006/relationships/diagramQuickStyle" Target="../diagrams/quickStyle5.xml"/><Relationship Id="rId27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73E463C-642B-84D5-81E4-89D2EABF918A}"/>
              </a:ext>
            </a:extLst>
          </p:cNvPr>
          <p:cNvSpPr/>
          <p:nvPr/>
        </p:nvSpPr>
        <p:spPr>
          <a:xfrm>
            <a:off x="2778110" y="2457963"/>
            <a:ext cx="6635776" cy="1848027"/>
          </a:xfrm>
          <a:prstGeom prst="roundRect">
            <a:avLst/>
          </a:prstGeom>
          <a:solidFill>
            <a:srgbClr val="F7E1D7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080B445E-1168-7DA0-1674-6DC4542334BF}"/>
              </a:ext>
            </a:extLst>
          </p:cNvPr>
          <p:cNvSpPr/>
          <p:nvPr/>
        </p:nvSpPr>
        <p:spPr>
          <a:xfrm>
            <a:off x="3959630" y="279399"/>
            <a:ext cx="4272742" cy="1592055"/>
          </a:xfrm>
          <a:prstGeom prst="roundRect">
            <a:avLst/>
          </a:prstGeom>
          <a:solidFill>
            <a:srgbClr val="F7E1D7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3F6A8984-B6C7-3954-EAF4-EDAD6669E57E}"/>
              </a:ext>
            </a:extLst>
          </p:cNvPr>
          <p:cNvSpPr/>
          <p:nvPr/>
        </p:nvSpPr>
        <p:spPr>
          <a:xfrm>
            <a:off x="3491347" y="4892499"/>
            <a:ext cx="5209307" cy="1592055"/>
          </a:xfrm>
          <a:prstGeom prst="roundRect">
            <a:avLst/>
          </a:prstGeom>
          <a:solidFill>
            <a:srgbClr val="F7E1D7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951A5B-4BED-ECC6-2906-C752629B3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9880" y="271254"/>
            <a:ext cx="3932237" cy="1600200"/>
          </a:xfrm>
        </p:spPr>
        <p:txBody>
          <a:bodyPr anchor="ctr"/>
          <a:lstStyle/>
          <a:p>
            <a:pPr algn="ctr"/>
            <a:r>
              <a:rPr lang="en-US" dirty="0">
                <a:latin typeface="+mn-lt"/>
                <a:ea typeface="Cascadia Code Light" panose="020B0609020000020004" pitchFamily="49" charset="0"/>
                <a:cs typeface="Cascadia Code Light" panose="020B0609020000020004" pitchFamily="49" charset="0"/>
              </a:rPr>
              <a:t>I Due </a:t>
            </a:r>
            <a:r>
              <a:rPr lang="en-US" dirty="0" err="1">
                <a:latin typeface="+mn-lt"/>
                <a:ea typeface="Cascadia Code Light" panose="020B0609020000020004" pitchFamily="49" charset="0"/>
                <a:cs typeface="Cascadia Code Light" panose="020B0609020000020004" pitchFamily="49" charset="0"/>
              </a:rPr>
              <a:t>Moschettieri</a:t>
            </a:r>
            <a:endParaRPr lang="it-IT" dirty="0">
              <a:latin typeface="+mn-lt"/>
              <a:ea typeface="Cascadia Code Light" panose="020B0609020000020004" pitchFamily="49" charset="0"/>
              <a:cs typeface="Cascadia Code Light" panose="020B0609020000020004" pitchFamily="49" charset="0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8339548-DA7D-803C-3A81-5C649C707F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96428" y="2585948"/>
            <a:ext cx="5799139" cy="1592055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CCD0E7-1B33-5D71-5B21-47401BBFEB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667909" y="4811534"/>
            <a:ext cx="4856178" cy="1753986"/>
          </a:xfrm>
        </p:spPr>
        <p:txBody>
          <a:bodyPr anchor="ctr"/>
          <a:lstStyle/>
          <a:p>
            <a:pPr algn="ctr"/>
            <a:r>
              <a:rPr lang="en-US" dirty="0" err="1">
                <a:ea typeface="Cascadia Code Light" panose="020B0609020000020004" pitchFamily="49" charset="0"/>
                <a:cs typeface="Cascadia Code Light" panose="020B0609020000020004" pitchFamily="49" charset="0"/>
              </a:rPr>
              <a:t>Universit</a:t>
            </a:r>
            <a:r>
              <a:rPr lang="it-IT" dirty="0">
                <a:ea typeface="Cascadia Code Light" panose="020B0609020000020004" pitchFamily="49" charset="0"/>
                <a:cs typeface="Cascadia Code Light" panose="020B0609020000020004" pitchFamily="49" charset="0"/>
              </a:rPr>
              <a:t>à</a:t>
            </a:r>
            <a:r>
              <a:rPr lang="en-US" dirty="0">
                <a:ea typeface="Cascadia Code Light" panose="020B0609020000020004" pitchFamily="49" charset="0"/>
                <a:cs typeface="Cascadia Code Light" panose="020B0609020000020004" pitchFamily="49" charset="0"/>
              </a:rPr>
              <a:t> di Pisa</a:t>
            </a:r>
          </a:p>
          <a:p>
            <a:pPr algn="ctr"/>
            <a:r>
              <a:rPr lang="en-US" dirty="0" err="1">
                <a:ea typeface="Cascadia Code Light" panose="020B0609020000020004" pitchFamily="49" charset="0"/>
                <a:cs typeface="Cascadia Code Light" panose="020B0609020000020004" pitchFamily="49" charset="0"/>
              </a:rPr>
              <a:t>CdS</a:t>
            </a:r>
            <a:r>
              <a:rPr lang="en-US" dirty="0">
                <a:ea typeface="Cascadia Code Light" panose="020B0609020000020004" pitchFamily="49" charset="0"/>
                <a:cs typeface="Cascadia Code Light" panose="020B0609020000020004" pitchFamily="49" charset="0"/>
              </a:rPr>
              <a:t> Economia e </a:t>
            </a:r>
            <a:r>
              <a:rPr lang="en-US" dirty="0" err="1">
                <a:ea typeface="Cascadia Code Light" panose="020B0609020000020004" pitchFamily="49" charset="0"/>
                <a:cs typeface="Cascadia Code Light" panose="020B0609020000020004" pitchFamily="49" charset="0"/>
              </a:rPr>
              <a:t>Organizzazione</a:t>
            </a:r>
            <a:r>
              <a:rPr lang="en-US" dirty="0">
                <a:ea typeface="Cascadia Code Light" panose="020B0609020000020004" pitchFamily="49" charset="0"/>
                <a:cs typeface="Cascadia Code Light" panose="020B0609020000020004" pitchFamily="49" charset="0"/>
              </a:rPr>
              <a:t> </a:t>
            </a:r>
            <a:r>
              <a:rPr lang="en-US" dirty="0" err="1">
                <a:ea typeface="Cascadia Code Light" panose="020B0609020000020004" pitchFamily="49" charset="0"/>
                <a:cs typeface="Cascadia Code Light" panose="020B0609020000020004" pitchFamily="49" charset="0"/>
              </a:rPr>
              <a:t>Aziendale</a:t>
            </a:r>
            <a:endParaRPr lang="en-US" dirty="0">
              <a:ea typeface="Cascadia Code Light" panose="020B0609020000020004" pitchFamily="49" charset="0"/>
              <a:cs typeface="Cascadia Code Light" panose="020B0609020000020004" pitchFamily="49" charset="0"/>
            </a:endParaRPr>
          </a:p>
          <a:p>
            <a:pPr algn="ctr"/>
            <a:r>
              <a:rPr lang="en-US" dirty="0">
                <a:ea typeface="Cascadia Code Light" panose="020B0609020000020004" pitchFamily="49" charset="0"/>
                <a:cs typeface="Cascadia Code Light" panose="020B0609020000020004" pitchFamily="49" charset="0"/>
              </a:rPr>
              <a:t>Anno </a:t>
            </a:r>
            <a:r>
              <a:rPr lang="en-US" dirty="0" err="1">
                <a:ea typeface="Cascadia Code Light" panose="020B0609020000020004" pitchFamily="49" charset="0"/>
                <a:cs typeface="Cascadia Code Light" panose="020B0609020000020004" pitchFamily="49" charset="0"/>
              </a:rPr>
              <a:t>accademico</a:t>
            </a:r>
            <a:r>
              <a:rPr lang="en-US" dirty="0">
                <a:ea typeface="Cascadia Code Light" panose="020B0609020000020004" pitchFamily="49" charset="0"/>
                <a:cs typeface="Cascadia Code Light" panose="020B0609020000020004" pitchFamily="49" charset="0"/>
              </a:rPr>
              <a:t> 2022/2023</a:t>
            </a:r>
            <a:endParaRPr lang="it-IT" dirty="0">
              <a:ea typeface="Cascadia Code Light" panose="020B0609020000020004" pitchFamily="49" charset="0"/>
              <a:cs typeface="Cascadia Code Light" panose="020B0609020000020004" pitchFamily="49" charset="0"/>
            </a:endParaRPr>
          </a:p>
        </p:txBody>
      </p:sp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7D4C1753-F59C-C464-1CEE-80368AF304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5110" y="865910"/>
            <a:ext cx="1005544" cy="1005544"/>
          </a:xfrm>
          <a:prstGeom prst="rect">
            <a:avLst/>
          </a:prstGeom>
        </p:spPr>
      </p:pic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79749476-2EEE-39AF-DDEC-27380403C1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491347" y="865910"/>
            <a:ext cx="1005544" cy="1005544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1821F667-9253-377C-D66B-4691E1DF3886}"/>
              </a:ext>
            </a:extLst>
          </p:cNvPr>
          <p:cNvSpPr/>
          <p:nvPr/>
        </p:nvSpPr>
        <p:spPr>
          <a:xfrm>
            <a:off x="9759051" y="442338"/>
            <a:ext cx="2185711" cy="1253940"/>
          </a:xfrm>
          <a:prstGeom prst="rect">
            <a:avLst/>
          </a:prstGeom>
          <a:solidFill>
            <a:srgbClr val="276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C45B848C-E0A3-C586-89C9-E8FCD2C6F5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804938" y="514585"/>
            <a:ext cx="2093935" cy="1113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6554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magine 16">
            <a:extLst>
              <a:ext uri="{FF2B5EF4-FFF2-40B4-BE49-F238E27FC236}">
                <a16:creationId xmlns:a16="http://schemas.microsoft.com/office/drawing/2014/main" id="{5028C2C9-CCC8-EE34-AF7F-ADB7695CE2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4082" y="1022872"/>
            <a:ext cx="3219727" cy="153460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4" name="Rettangolo con due angoli in diagonale arrotondati 3">
            <a:extLst>
              <a:ext uri="{FF2B5EF4-FFF2-40B4-BE49-F238E27FC236}">
                <a16:creationId xmlns:a16="http://schemas.microsoft.com/office/drawing/2014/main" id="{0F1736EF-CA39-1E7F-11EE-6CA9705DF196}"/>
              </a:ext>
            </a:extLst>
          </p:cNvPr>
          <p:cNvSpPr/>
          <p:nvPr/>
        </p:nvSpPr>
        <p:spPr>
          <a:xfrm>
            <a:off x="322325" y="363691"/>
            <a:ext cx="11703419" cy="6130618"/>
          </a:xfrm>
          <a:prstGeom prst="round2Diag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3744CFC2-6502-8DDE-92BB-94FCC5FA579B}"/>
              </a:ext>
            </a:extLst>
          </p:cNvPr>
          <p:cNvSpPr txBox="1"/>
          <p:nvPr/>
        </p:nvSpPr>
        <p:spPr>
          <a:xfrm>
            <a:off x="756255" y="3050468"/>
            <a:ext cx="10679488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it-IT" sz="1400" b="0" i="0" dirty="0">
                <a:solidFill>
                  <a:schemeClr val="bg1"/>
                </a:solidFill>
                <a:effectLst/>
                <a:latin typeface="Söhne"/>
              </a:rPr>
              <a:t>Fornitori di materiali e componenti: Elica Spa collabora con fornitori di materiali e componenti chiave per la produzione dei suoi prodotti di ventilazione. Questi partner forniscono materiali di alta qualità e componenti essenziali per garantire la produzione di prodotti affidabili e performanti.</a:t>
            </a:r>
          </a:p>
          <a:p>
            <a:pPr algn="l">
              <a:buFont typeface="+mj-lt"/>
              <a:buAutoNum type="arabicPeriod"/>
            </a:pPr>
            <a:r>
              <a:rPr lang="it-IT" sz="1400" b="0" i="0" dirty="0">
                <a:solidFill>
                  <a:schemeClr val="bg1"/>
                </a:solidFill>
                <a:effectLst/>
                <a:latin typeface="Söhne"/>
              </a:rPr>
              <a:t>Rivenditori e distributori: Elica Spa si affida a una rete di rivenditori e distributori per la distribuzione e la vendita dei suoi prodotti. Questi partner sono responsabili della commercializzazione, della promozione e della vendita dei prodotti di Elica Spa attraverso i loro canali di distribuzione, consentendo all'azienda di raggiungere un'ampia base di clienti.</a:t>
            </a:r>
          </a:p>
          <a:p>
            <a:pPr algn="l">
              <a:buFont typeface="+mj-lt"/>
              <a:buAutoNum type="arabicPeriod"/>
            </a:pPr>
            <a:r>
              <a:rPr lang="it-IT" sz="1400" b="0" i="0" dirty="0">
                <a:solidFill>
                  <a:schemeClr val="bg1"/>
                </a:solidFill>
                <a:effectLst/>
                <a:latin typeface="Söhne"/>
              </a:rPr>
              <a:t>Costruttori di case: L'azienda collabora con costruttori di case e sviluppatori immobiliari per integrare i suoi prodotti di ventilazione nelle nuove abitazioni. Questa partnership consente a Elica Spa di essere coinvolta fin dalle prime fasi di progettazione e costruzione, assicurando l'integrazione ottimale dei suoi prodotti nel contesto delle nuove case.</a:t>
            </a:r>
          </a:p>
          <a:p>
            <a:pPr algn="l">
              <a:buFont typeface="+mj-lt"/>
              <a:buAutoNum type="arabicPeriod"/>
            </a:pPr>
            <a:r>
              <a:rPr lang="it-IT" sz="1400" b="0" i="0" dirty="0">
                <a:solidFill>
                  <a:schemeClr val="bg1"/>
                </a:solidFill>
                <a:effectLst/>
                <a:latin typeface="Söhne"/>
              </a:rPr>
              <a:t>Progettisti di cucine: Elica Spa collabora con progettisti di cucine e professionisti dell'</a:t>
            </a:r>
            <a:r>
              <a:rPr lang="it-IT" sz="1400" b="0" i="0" dirty="0" err="1">
                <a:solidFill>
                  <a:schemeClr val="bg1"/>
                </a:solidFill>
                <a:effectLst/>
                <a:latin typeface="Söhne"/>
              </a:rPr>
              <a:t>interior</a:t>
            </a:r>
            <a:r>
              <a:rPr lang="it-IT" sz="1400" b="0" i="0" dirty="0">
                <a:solidFill>
                  <a:schemeClr val="bg1"/>
                </a:solidFill>
                <a:effectLst/>
                <a:latin typeface="Söhne"/>
              </a:rPr>
              <a:t> design per fornire soluzioni di ventilazione personalizzate e di design per progetti specifici. Questi partner contribuiscono a creare soluzioni integrate e esteticamente gradevoli che soddisfano le esigenze dei clienti e migliorano l'aspetto delle cucine.</a:t>
            </a:r>
          </a:p>
          <a:p>
            <a:pPr algn="l">
              <a:buFont typeface="+mj-lt"/>
              <a:buAutoNum type="arabicPeriod"/>
            </a:pPr>
            <a:r>
              <a:rPr lang="it-IT" sz="1400" b="0" i="0" dirty="0">
                <a:solidFill>
                  <a:schemeClr val="bg1"/>
                </a:solidFill>
                <a:effectLst/>
                <a:latin typeface="Söhne"/>
              </a:rPr>
              <a:t>Centri di ricerca e sviluppo: Elica Spa può collaborare con centri di ricerca e sviluppo, istituti accademici o altre aziende specializzate per l'innovazione tecnologica e il progresso nella ventilazione domestica. Queste partnership possono contribuire allo sviluppo di nuove tecnologie, miglioramenti produttivi e all'implementazione di soluzioni all'avanguardia nel settore.</a:t>
            </a:r>
          </a:p>
          <a:p>
            <a:endParaRPr lang="it-IT" sz="1200" dirty="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8EC34BB2-8A6C-D3A4-45EB-1D8587C8FEA9}"/>
              </a:ext>
            </a:extLst>
          </p:cNvPr>
          <p:cNvSpPr txBox="1"/>
          <p:nvPr/>
        </p:nvSpPr>
        <p:spPr>
          <a:xfrm>
            <a:off x="1962253" y="2372808"/>
            <a:ext cx="51261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B790A44D-6071-8413-94D6-70754B4B2BC1}"/>
              </a:ext>
            </a:extLst>
          </p:cNvPr>
          <p:cNvSpPr txBox="1"/>
          <p:nvPr/>
        </p:nvSpPr>
        <p:spPr>
          <a:xfrm>
            <a:off x="1284927" y="1322360"/>
            <a:ext cx="488910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dirty="0">
                <a:solidFill>
                  <a:schemeClr val="bg1"/>
                </a:solidFill>
              </a:rPr>
              <a:t>Key Partners</a:t>
            </a:r>
          </a:p>
        </p:txBody>
      </p:sp>
    </p:spTree>
    <p:extLst>
      <p:ext uri="{BB962C8B-B14F-4D97-AF65-F5344CB8AC3E}">
        <p14:creationId xmlns:p14="http://schemas.microsoft.com/office/powerpoint/2010/main" val="6181303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ELICA Cappa a Parete, Linea VERTIGO WH/F/120, Classe Energetica B, Vetro  Bianco - PRF0079556C">
            <a:extLst>
              <a:ext uri="{FF2B5EF4-FFF2-40B4-BE49-F238E27FC236}">
                <a16:creationId xmlns:a16="http://schemas.microsoft.com/office/drawing/2014/main" id="{CB0B9C7C-F15A-CE56-084A-B3A0870BB9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78" r="4077"/>
          <a:stretch/>
        </p:blipFill>
        <p:spPr bwMode="auto">
          <a:xfrm>
            <a:off x="1159497" y="445916"/>
            <a:ext cx="3269379" cy="245842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tangolo con due angoli in diagonale arrotondati 3">
            <a:extLst>
              <a:ext uri="{FF2B5EF4-FFF2-40B4-BE49-F238E27FC236}">
                <a16:creationId xmlns:a16="http://schemas.microsoft.com/office/drawing/2014/main" id="{0F1736EF-CA39-1E7F-11EE-6CA9705DF196}"/>
              </a:ext>
            </a:extLst>
          </p:cNvPr>
          <p:cNvSpPr/>
          <p:nvPr/>
        </p:nvSpPr>
        <p:spPr>
          <a:xfrm>
            <a:off x="285853" y="353583"/>
            <a:ext cx="11620293" cy="6091076"/>
          </a:xfrm>
          <a:prstGeom prst="round2Diag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3744CFC2-6502-8DDE-92BB-94FCC5FA579B}"/>
              </a:ext>
            </a:extLst>
          </p:cNvPr>
          <p:cNvSpPr txBox="1"/>
          <p:nvPr/>
        </p:nvSpPr>
        <p:spPr>
          <a:xfrm>
            <a:off x="518647" y="2951841"/>
            <a:ext cx="11154704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it-IT" sz="1400" b="0" i="0" dirty="0">
                <a:solidFill>
                  <a:schemeClr val="bg1"/>
                </a:solidFill>
                <a:effectLst/>
                <a:latin typeface="Söhne"/>
              </a:rPr>
              <a:t>Innovazione tecnologica: Elica Spa si impegna a offrire prodotti di ventilazione all'avanguardia, utilizzando tecnologie innovative per garantire prestazioni superiori e funzionalità avanzate. La continua ricerca e sviluppo dell'azienda le consente di introdurre sul mercato soluzioni di ventilazione all'avanguardia che soddisfano le esigenze e le aspettative dei clienti.</a:t>
            </a:r>
          </a:p>
          <a:p>
            <a:pPr algn="l">
              <a:buFont typeface="+mj-lt"/>
              <a:buAutoNum type="arabicPeriod"/>
            </a:pPr>
            <a:r>
              <a:rPr lang="it-IT" sz="1400" b="0" i="0" dirty="0">
                <a:solidFill>
                  <a:schemeClr val="bg1"/>
                </a:solidFill>
                <a:effectLst/>
                <a:latin typeface="Söhne"/>
              </a:rPr>
              <a:t>Design accattivante: Elica Spa si distingue per il design dei suoi prodotti di ventilazione. Oltre a offrire funzionalità e prestazioni elevate, i prodotti sono progettati con attenzione all'estetica e all'armonia con l'ambiente circostante, fornendo soluzioni di ventilazione che migliorano l'aspetto delle cucine e degli spazi abitativi.</a:t>
            </a:r>
          </a:p>
          <a:p>
            <a:pPr algn="l">
              <a:buFont typeface="+mj-lt"/>
              <a:buAutoNum type="arabicPeriod"/>
            </a:pPr>
            <a:r>
              <a:rPr lang="it-IT" sz="1400" b="0" i="0" dirty="0">
                <a:solidFill>
                  <a:schemeClr val="bg1"/>
                </a:solidFill>
                <a:effectLst/>
                <a:latin typeface="Söhne"/>
              </a:rPr>
              <a:t>Qualità e affidabilità: Elica Spa si impegna a offrire prodotti di alta qualità e affidabili. La qualità dei materiali utilizzati e la precisione nella produzione garantiscono prodotti durevoli, sicuri e performanti. L'azienda effettua rigorosi controlli di qualità per assicurare che ogni prodotto risponda ai più elevati standard.</a:t>
            </a:r>
          </a:p>
          <a:p>
            <a:pPr algn="l">
              <a:buFont typeface="+mj-lt"/>
              <a:buAutoNum type="arabicPeriod"/>
            </a:pPr>
            <a:r>
              <a:rPr lang="it-IT" sz="1400" b="0" i="0" dirty="0">
                <a:solidFill>
                  <a:schemeClr val="bg1"/>
                </a:solidFill>
                <a:effectLst/>
                <a:latin typeface="Söhne"/>
              </a:rPr>
              <a:t>Miglioramento della qualità dell'aria: Uno dei valori fondamentali di Elica Spa è migliorare la qualità dell'aria negli ambienti domestici. I suoi prodotti di ventilazione sono progettati per rimuovere efficacemente fumi, odori, vapori e agenti inquinanti, offrendo un ambiente più sano e confortevole per i clienti.</a:t>
            </a:r>
          </a:p>
          <a:p>
            <a:pPr algn="l">
              <a:buFont typeface="+mj-lt"/>
              <a:buAutoNum type="arabicPeriod"/>
            </a:pPr>
            <a:r>
              <a:rPr lang="it-IT" sz="1400" b="0" i="0" dirty="0">
                <a:solidFill>
                  <a:schemeClr val="bg1"/>
                </a:solidFill>
                <a:effectLst/>
                <a:latin typeface="Söhne"/>
              </a:rPr>
              <a:t>Esperienza di cucina superiore: Elica Spa si impegna a fornire un'esperienza di cucina superiore ai suoi clienti. I suoi prodotti di ventilazione assicurano la rimozione efficiente dei fumi di cottura, garantendo una cucina pulita, senza odori e con una migliore circolazione dell'aria, creando un ambiente più piacevole e confortevole durante la preparazione dei pasti.</a:t>
            </a:r>
          </a:p>
          <a:p>
            <a:endParaRPr lang="it-IT" sz="1200" dirty="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8EC34BB2-8A6C-D3A4-45EB-1D8587C8FEA9}"/>
              </a:ext>
            </a:extLst>
          </p:cNvPr>
          <p:cNvSpPr txBox="1"/>
          <p:nvPr/>
        </p:nvSpPr>
        <p:spPr>
          <a:xfrm>
            <a:off x="1801091" y="2372808"/>
            <a:ext cx="51261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B790A44D-6071-8413-94D6-70754B4B2BC1}"/>
              </a:ext>
            </a:extLst>
          </p:cNvPr>
          <p:cNvSpPr txBox="1"/>
          <p:nvPr/>
        </p:nvSpPr>
        <p:spPr>
          <a:xfrm>
            <a:off x="1435503" y="732392"/>
            <a:ext cx="389158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dirty="0">
                <a:solidFill>
                  <a:schemeClr val="bg1"/>
                </a:solidFill>
              </a:rPr>
              <a:t>Value Proposition</a:t>
            </a:r>
          </a:p>
        </p:txBody>
      </p:sp>
    </p:spTree>
    <p:extLst>
      <p:ext uri="{BB962C8B-B14F-4D97-AF65-F5344CB8AC3E}">
        <p14:creationId xmlns:p14="http://schemas.microsoft.com/office/powerpoint/2010/main" val="14567056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lica Propulsion Laboratory">
            <a:extLst>
              <a:ext uri="{FF2B5EF4-FFF2-40B4-BE49-F238E27FC236}">
                <a16:creationId xmlns:a16="http://schemas.microsoft.com/office/drawing/2014/main" id="{D616D955-01DD-49DA-EA16-4F709A0513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4692" y="1145779"/>
            <a:ext cx="2486876" cy="165791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ttangolo con due angoli in diagonale arrotondati 2">
            <a:extLst>
              <a:ext uri="{FF2B5EF4-FFF2-40B4-BE49-F238E27FC236}">
                <a16:creationId xmlns:a16="http://schemas.microsoft.com/office/drawing/2014/main" id="{E5D4AC17-6AFB-15BB-D2D2-31CCBAA0B40B}"/>
              </a:ext>
            </a:extLst>
          </p:cNvPr>
          <p:cNvSpPr/>
          <p:nvPr/>
        </p:nvSpPr>
        <p:spPr>
          <a:xfrm>
            <a:off x="5915771" y="1047245"/>
            <a:ext cx="6134556" cy="5335082"/>
          </a:xfrm>
          <a:prstGeom prst="round2Diag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1028" name="Picture 4" descr="ELICA SPA - Componenti e Sistemi per Impianti">
            <a:extLst>
              <a:ext uri="{FF2B5EF4-FFF2-40B4-BE49-F238E27FC236}">
                <a16:creationId xmlns:a16="http://schemas.microsoft.com/office/drawing/2014/main" id="{40A65E60-FABA-0730-B548-E234E26BFB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765" y="1290921"/>
            <a:ext cx="3897304" cy="122501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tangolo con due angoli in diagonale arrotondati 3">
            <a:extLst>
              <a:ext uri="{FF2B5EF4-FFF2-40B4-BE49-F238E27FC236}">
                <a16:creationId xmlns:a16="http://schemas.microsoft.com/office/drawing/2014/main" id="{0F1736EF-CA39-1E7F-11EE-6CA9705DF196}"/>
              </a:ext>
            </a:extLst>
          </p:cNvPr>
          <p:cNvSpPr/>
          <p:nvPr/>
        </p:nvSpPr>
        <p:spPr>
          <a:xfrm>
            <a:off x="203199" y="1047245"/>
            <a:ext cx="5637613" cy="5335082"/>
          </a:xfrm>
          <a:prstGeom prst="round2Diag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8EC34BB2-8A6C-D3A4-45EB-1D8587C8FEA9}"/>
              </a:ext>
            </a:extLst>
          </p:cNvPr>
          <p:cNvSpPr txBox="1"/>
          <p:nvPr/>
        </p:nvSpPr>
        <p:spPr>
          <a:xfrm>
            <a:off x="1801091" y="2372808"/>
            <a:ext cx="2599553" cy="368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B790A44D-6071-8413-94D6-70754B4B2BC1}"/>
              </a:ext>
            </a:extLst>
          </p:cNvPr>
          <p:cNvSpPr txBox="1"/>
          <p:nvPr/>
        </p:nvSpPr>
        <p:spPr>
          <a:xfrm>
            <a:off x="615765" y="1185884"/>
            <a:ext cx="270009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>
                <a:solidFill>
                  <a:schemeClr val="bg1"/>
                </a:solidFill>
              </a:rPr>
              <a:t>Key </a:t>
            </a:r>
            <a:r>
              <a:rPr lang="it-IT" sz="4000" dirty="0" err="1">
                <a:solidFill>
                  <a:schemeClr val="bg1"/>
                </a:solidFill>
              </a:rPr>
              <a:t>resources</a:t>
            </a:r>
            <a:endParaRPr lang="it-IT" sz="4000" dirty="0">
              <a:solidFill>
                <a:schemeClr val="bg1"/>
              </a:solidFill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17B8C239-918B-99CD-9FC1-3B16D7F93FCD}"/>
              </a:ext>
            </a:extLst>
          </p:cNvPr>
          <p:cNvSpPr txBox="1"/>
          <p:nvPr/>
        </p:nvSpPr>
        <p:spPr>
          <a:xfrm>
            <a:off x="6791673" y="1406287"/>
            <a:ext cx="237304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>
                <a:solidFill>
                  <a:schemeClr val="bg1"/>
                </a:solidFill>
              </a:rPr>
              <a:t>Key activities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ED8FD6E-333B-D59C-B5F5-6D7AA134D77B}"/>
              </a:ext>
            </a:extLst>
          </p:cNvPr>
          <p:cNvSpPr txBox="1"/>
          <p:nvPr/>
        </p:nvSpPr>
        <p:spPr>
          <a:xfrm>
            <a:off x="457507" y="3019139"/>
            <a:ext cx="5286719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it-IT" sz="1400" b="0" i="0" dirty="0">
                <a:solidFill>
                  <a:schemeClr val="bg1"/>
                </a:solidFill>
                <a:effectLst/>
                <a:latin typeface="Söhne"/>
              </a:rPr>
              <a:t>Ricerca e sviluppo: Elica Spa investe significativamente nella ricerca e sviluppo per innovare i suoi prodotti di ventilazione e rimanere all'avanguardia nel settore.</a:t>
            </a:r>
          </a:p>
          <a:p>
            <a:pPr algn="l">
              <a:buFont typeface="+mj-lt"/>
              <a:buAutoNum type="arabicPeriod"/>
            </a:pPr>
            <a:r>
              <a:rPr lang="it-IT" sz="1400" b="0" i="0" dirty="0">
                <a:solidFill>
                  <a:schemeClr val="bg1"/>
                </a:solidFill>
                <a:effectLst/>
                <a:latin typeface="Söhne"/>
              </a:rPr>
              <a:t>Competenze tecniche: L'azienda dispone di un team di professionisti altamente qualificati nel campo della ventilazione e dell'ingegneria, che contribuiscono allo sviluppo e alla produzione di prodotti di alta qualità.</a:t>
            </a:r>
          </a:p>
          <a:p>
            <a:pPr algn="l">
              <a:buFont typeface="+mj-lt"/>
              <a:buAutoNum type="arabicPeriod"/>
            </a:pPr>
            <a:r>
              <a:rPr lang="it-IT" sz="1400" b="0" i="0" dirty="0">
                <a:solidFill>
                  <a:schemeClr val="bg1"/>
                </a:solidFill>
                <a:effectLst/>
                <a:latin typeface="Söhne"/>
              </a:rPr>
              <a:t>Infrastrutture di produzione: Elica Spa possiede e gestisce le proprie strutture di produzione, che comprendono impianti, attrezzature specializzate e linee di assemblaggio, garantendo il controllo sulla qualità e l'efficienza produttiva.</a:t>
            </a:r>
          </a:p>
          <a:p>
            <a:pPr algn="l">
              <a:buFont typeface="+mj-lt"/>
              <a:buAutoNum type="arabicPeriod"/>
            </a:pPr>
            <a:r>
              <a:rPr lang="it-IT" sz="1400" b="0" i="0" dirty="0">
                <a:solidFill>
                  <a:schemeClr val="bg1"/>
                </a:solidFill>
                <a:effectLst/>
                <a:latin typeface="Söhne"/>
              </a:rPr>
              <a:t>Marchio e reputazione: Il marchio consolidato e la reputazione di Elica Spa nel settore della ventilazione domestica sono risorse di grande valore, che le consentono di attrarre clienti fedeli e distinguersi dalla concorrenza</a:t>
            </a:r>
            <a:r>
              <a:rPr lang="it-IT" sz="1200" b="0" i="0" dirty="0">
                <a:solidFill>
                  <a:schemeClr val="bg1"/>
                </a:solidFill>
                <a:effectLst/>
                <a:latin typeface="Söhne"/>
              </a:rPr>
              <a:t>.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0434280E-0F8B-4297-EB79-EF48AA764C35}"/>
              </a:ext>
            </a:extLst>
          </p:cNvPr>
          <p:cNvSpPr txBox="1"/>
          <p:nvPr/>
        </p:nvSpPr>
        <p:spPr>
          <a:xfrm>
            <a:off x="6091736" y="2803696"/>
            <a:ext cx="577161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+mj-lt"/>
              <a:buAutoNum type="arabicPeriod"/>
            </a:pPr>
            <a:r>
              <a:rPr lang="it-IT" sz="1400" b="0" i="0" dirty="0">
                <a:solidFill>
                  <a:schemeClr val="bg1"/>
                </a:solidFill>
                <a:effectLst/>
                <a:latin typeface="Söhne"/>
              </a:rPr>
              <a:t>Progettazione e sviluppo di nuovi prodotti: Elica investe risorse significative nella ricerca, progettazione e sviluppo di nuovi prodotti innovativi nel campo delle cappe aspiranti, dei sistemi di ventilazione e delle soluzioni per la purificazione dell'aria.</a:t>
            </a:r>
            <a:endParaRPr lang="it-IT" sz="1400" b="0" i="0" u="sng" dirty="0">
              <a:solidFill>
                <a:schemeClr val="bg1"/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it-IT" sz="1400" b="0" i="0" dirty="0">
                <a:solidFill>
                  <a:schemeClr val="bg1"/>
                </a:solidFill>
                <a:effectLst/>
                <a:latin typeface="Söhne"/>
              </a:rPr>
              <a:t>Produzione e assemblaggio: Elica Spa gestisce internamente le attività di produzione e assemblaggio dei suoi prodotti di ventilazione, garantendo il controllo sulla qualità, l'efficienza e la personalizzazione dei prodotti.</a:t>
            </a:r>
          </a:p>
          <a:p>
            <a:pPr algn="l">
              <a:buFont typeface="+mj-lt"/>
              <a:buAutoNum type="arabicPeriod"/>
            </a:pPr>
            <a:r>
              <a:rPr lang="it-IT" sz="1400" b="0" i="0" dirty="0">
                <a:solidFill>
                  <a:schemeClr val="bg1"/>
                </a:solidFill>
                <a:effectLst/>
                <a:latin typeface="Söhne"/>
              </a:rPr>
              <a:t>Marketing e vendite: Elica Spa svolge attività di marketing e vendite per promuovere i suoi prodotti, raggiungere nuovi clienti e mantenere relazioni di lungo termine con i clienti esistenti. Ciò include campagne pubblicitarie, partecipazione a fiere, gestione dei canali di distribuzione e supporto alle vendite.</a:t>
            </a:r>
          </a:p>
          <a:p>
            <a:pPr algn="l">
              <a:buFont typeface="+mj-lt"/>
              <a:buAutoNum type="arabicPeriod"/>
            </a:pPr>
            <a:r>
              <a:rPr lang="it-IT" sz="1400" b="0" i="0" dirty="0">
                <a:solidFill>
                  <a:schemeClr val="bg1"/>
                </a:solidFill>
                <a:effectLst/>
                <a:latin typeface="Söhne"/>
              </a:rPr>
              <a:t>Servizio clienti e supporto post-vendita: Elica Spa fornisce un servizio clienti di qualità e supporto post-vendita per garantire la soddisfazione dei clienti. Ciò include assistenza tecnica, gestione delle richieste di garanzia, installazione e risoluzione di eventuali problemi o domande dei clienti.</a:t>
            </a:r>
          </a:p>
        </p:txBody>
      </p:sp>
    </p:spTree>
    <p:extLst>
      <p:ext uri="{BB962C8B-B14F-4D97-AF65-F5344CB8AC3E}">
        <p14:creationId xmlns:p14="http://schemas.microsoft.com/office/powerpoint/2010/main" val="19014042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Negozi Elica in provincia di Roma - Designbest">
            <a:extLst>
              <a:ext uri="{FF2B5EF4-FFF2-40B4-BE49-F238E27FC236}">
                <a16:creationId xmlns:a16="http://schemas.microsoft.com/office/drawing/2014/main" id="{0DA057F3-7EE4-2810-50CF-15A81F4FFF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139" y="247666"/>
            <a:ext cx="3178412" cy="113514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ustomer relationship: Everything you need to know (+ free strategy plan)">
            <a:extLst>
              <a:ext uri="{FF2B5EF4-FFF2-40B4-BE49-F238E27FC236}">
                <a16:creationId xmlns:a16="http://schemas.microsoft.com/office/drawing/2014/main" id="{18CD4982-504E-6870-1A1F-046A55F469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0901" y="117748"/>
            <a:ext cx="2313829" cy="154207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ttangolo con due angoli in diagonale arrotondati 2">
            <a:extLst>
              <a:ext uri="{FF2B5EF4-FFF2-40B4-BE49-F238E27FC236}">
                <a16:creationId xmlns:a16="http://schemas.microsoft.com/office/drawing/2014/main" id="{E5D4AC17-6AFB-15BB-D2D2-31CCBAA0B40B}"/>
              </a:ext>
            </a:extLst>
          </p:cNvPr>
          <p:cNvSpPr/>
          <p:nvPr/>
        </p:nvSpPr>
        <p:spPr>
          <a:xfrm>
            <a:off x="6157524" y="61433"/>
            <a:ext cx="5892801" cy="3540997"/>
          </a:xfrm>
          <a:prstGeom prst="round2Diag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" name="Rettangolo con due angoli in diagonale arrotondati 3">
            <a:extLst>
              <a:ext uri="{FF2B5EF4-FFF2-40B4-BE49-F238E27FC236}">
                <a16:creationId xmlns:a16="http://schemas.microsoft.com/office/drawing/2014/main" id="{0F1736EF-CA39-1E7F-11EE-6CA9705DF196}"/>
              </a:ext>
            </a:extLst>
          </p:cNvPr>
          <p:cNvSpPr/>
          <p:nvPr/>
        </p:nvSpPr>
        <p:spPr>
          <a:xfrm>
            <a:off x="203198" y="61433"/>
            <a:ext cx="5892801" cy="3540997"/>
          </a:xfrm>
          <a:prstGeom prst="round2Diag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2054" name="Picture 6" descr="Le migliori cappe aspiranti da cucina del 2023: guida all'acquisto">
            <a:extLst>
              <a:ext uri="{FF2B5EF4-FFF2-40B4-BE49-F238E27FC236}">
                <a16:creationId xmlns:a16="http://schemas.microsoft.com/office/drawing/2014/main" id="{BBCD0B93-D778-30F3-46FF-BA74BC46D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693" y="3661591"/>
            <a:ext cx="1642406" cy="109459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8EC34BB2-8A6C-D3A4-45EB-1D8587C8FEA9}"/>
              </a:ext>
            </a:extLst>
          </p:cNvPr>
          <p:cNvSpPr txBox="1"/>
          <p:nvPr/>
        </p:nvSpPr>
        <p:spPr>
          <a:xfrm>
            <a:off x="1801090" y="1386996"/>
            <a:ext cx="2599553" cy="368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B790A44D-6071-8413-94D6-70754B4B2BC1}"/>
              </a:ext>
            </a:extLst>
          </p:cNvPr>
          <p:cNvSpPr txBox="1"/>
          <p:nvPr/>
        </p:nvSpPr>
        <p:spPr>
          <a:xfrm>
            <a:off x="1159110" y="494324"/>
            <a:ext cx="270009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400" dirty="0" err="1">
                <a:solidFill>
                  <a:schemeClr val="bg1"/>
                </a:solidFill>
              </a:rPr>
              <a:t>Channels</a:t>
            </a:r>
            <a:endParaRPr lang="it-IT" sz="3400" dirty="0">
              <a:solidFill>
                <a:schemeClr val="bg1"/>
              </a:solidFill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17B8C239-918B-99CD-9FC1-3B16D7F93FCD}"/>
              </a:ext>
            </a:extLst>
          </p:cNvPr>
          <p:cNvSpPr txBox="1"/>
          <p:nvPr/>
        </p:nvSpPr>
        <p:spPr>
          <a:xfrm>
            <a:off x="6626767" y="247666"/>
            <a:ext cx="3077542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400" dirty="0">
                <a:solidFill>
                  <a:schemeClr val="bg1"/>
                </a:solidFill>
              </a:rPr>
              <a:t>Customer </a:t>
            </a:r>
            <a:r>
              <a:rPr lang="it-IT" sz="3400" dirty="0" err="1">
                <a:solidFill>
                  <a:schemeClr val="bg1"/>
                </a:solidFill>
              </a:rPr>
              <a:t>relationships</a:t>
            </a:r>
            <a:endParaRPr lang="it-IT" sz="3400" dirty="0">
              <a:solidFill>
                <a:schemeClr val="bg1"/>
              </a:solidFill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ED8FD6E-333B-D59C-B5F5-6D7AA134D77B}"/>
              </a:ext>
            </a:extLst>
          </p:cNvPr>
          <p:cNvSpPr txBox="1"/>
          <p:nvPr/>
        </p:nvSpPr>
        <p:spPr>
          <a:xfrm>
            <a:off x="487139" y="1761801"/>
            <a:ext cx="5113863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it-IT" sz="1300" b="0" i="0" dirty="0">
                <a:solidFill>
                  <a:schemeClr val="bg1"/>
                </a:solidFill>
                <a:effectLst/>
                <a:latin typeface="Söhne"/>
              </a:rPr>
              <a:t>Canali di vendita diretti: Elica utilizza canali di vendita diretti, come i suoi punti vendita fisici, showroom o negozi online, per vendere direttamente i suoi prodotti ai clienti.</a:t>
            </a:r>
          </a:p>
          <a:p>
            <a:pPr algn="l">
              <a:buFont typeface="+mj-lt"/>
              <a:buAutoNum type="arabicPeriod"/>
            </a:pPr>
            <a:r>
              <a:rPr lang="it-IT" sz="1300" b="0" i="0" dirty="0">
                <a:solidFill>
                  <a:schemeClr val="bg1"/>
                </a:solidFill>
                <a:effectLst/>
                <a:latin typeface="Söhne"/>
              </a:rPr>
              <a:t>Rivenditori e distributori di elettrodomestici: Elica collabora con rivenditori e distributori autorizzati per ampliare la sua presenza sul mercato e raggiungere una vasta base di clienti. Questi partner vendono i prodotti Elica attraverso i loro canali di distribuzione, come negozi di elettrodomestici o punti vendita specializzati.</a:t>
            </a:r>
          </a:p>
          <a:p>
            <a:pPr algn="l">
              <a:buFont typeface="+mj-lt"/>
              <a:buAutoNum type="arabicPeriod"/>
            </a:pPr>
            <a:endParaRPr lang="it-IT" sz="1400" b="0" i="0" dirty="0">
              <a:solidFill>
                <a:srgbClr val="374151"/>
              </a:solidFill>
              <a:effectLst/>
              <a:latin typeface="Söhne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0434280E-0F8B-4297-EB79-EF48AA764C35}"/>
              </a:ext>
            </a:extLst>
          </p:cNvPr>
          <p:cNvSpPr txBox="1"/>
          <p:nvPr/>
        </p:nvSpPr>
        <p:spPr>
          <a:xfrm>
            <a:off x="6285398" y="1708706"/>
            <a:ext cx="5764927" cy="1892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it-IT" sz="1300" b="0" i="0" dirty="0">
                <a:solidFill>
                  <a:schemeClr val="bg1"/>
                </a:solidFill>
                <a:effectLst/>
                <a:latin typeface="Söhne"/>
              </a:rPr>
              <a:t>Assistenza </a:t>
            </a:r>
            <a:r>
              <a:rPr lang="it-IT" sz="1300" b="0" i="0" dirty="0" err="1">
                <a:solidFill>
                  <a:schemeClr val="bg1"/>
                </a:solidFill>
                <a:effectLst/>
                <a:latin typeface="Söhne"/>
              </a:rPr>
              <a:t>pre</a:t>
            </a:r>
            <a:r>
              <a:rPr lang="it-IT" sz="1300" b="0" i="0" dirty="0">
                <a:solidFill>
                  <a:schemeClr val="bg1"/>
                </a:solidFill>
                <a:effectLst/>
                <a:latin typeface="Söhne"/>
              </a:rPr>
              <a:t>-vendita: Elica fornisce assistenza ai clienti in fase di ricerca e selezione dei prodotti, aiutandoli a comprendere le caratteristiche e le prestazioni dei prodotti Elica e a trovare la soluzione migliore per le loro esigenze.</a:t>
            </a:r>
          </a:p>
          <a:p>
            <a:pPr algn="l">
              <a:buFont typeface="+mj-lt"/>
              <a:buAutoNum type="arabicPeriod"/>
            </a:pPr>
            <a:r>
              <a:rPr lang="it-IT" sz="1300" b="0" i="0" dirty="0">
                <a:solidFill>
                  <a:schemeClr val="bg1"/>
                </a:solidFill>
                <a:effectLst/>
                <a:latin typeface="Söhne"/>
              </a:rPr>
              <a:t>Assistenza post-vendita: Elica fornisce un servizio di assistenza clienti per aiutare i clienti con la manutenzione, le riparazioni e la risoluzione di eventuali problemi con i prodotti Elica.</a:t>
            </a:r>
          </a:p>
          <a:p>
            <a:pPr algn="l">
              <a:buFont typeface="+mj-lt"/>
              <a:buAutoNum type="arabicPeriod"/>
            </a:pPr>
            <a:r>
              <a:rPr lang="it-IT" sz="1300" b="0" i="0" dirty="0">
                <a:solidFill>
                  <a:schemeClr val="bg1"/>
                </a:solidFill>
                <a:effectLst/>
                <a:latin typeface="Söhne"/>
              </a:rPr>
              <a:t>Comunità online: Elica ha una forte presenza sui canali digitali e gestisce una comunità online, dove i clienti possono condividere esperienze, opinioni e suggerimenti con altri proprietari di prodotti Elica</a:t>
            </a:r>
          </a:p>
        </p:txBody>
      </p:sp>
      <p:sp>
        <p:nvSpPr>
          <p:cNvPr id="5" name="Rettangolo con due angoli in diagonale arrotondati 4">
            <a:extLst>
              <a:ext uri="{FF2B5EF4-FFF2-40B4-BE49-F238E27FC236}">
                <a16:creationId xmlns:a16="http://schemas.microsoft.com/office/drawing/2014/main" id="{E1133704-09B3-98D2-7F85-2B9027D340C1}"/>
              </a:ext>
            </a:extLst>
          </p:cNvPr>
          <p:cNvSpPr/>
          <p:nvPr/>
        </p:nvSpPr>
        <p:spPr>
          <a:xfrm>
            <a:off x="203198" y="3655004"/>
            <a:ext cx="11847127" cy="3140664"/>
          </a:xfrm>
          <a:prstGeom prst="round2Diag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8409C6A1-79A4-9ECC-8439-4F3A31214326}"/>
              </a:ext>
            </a:extLst>
          </p:cNvPr>
          <p:cNvSpPr txBox="1"/>
          <p:nvPr/>
        </p:nvSpPr>
        <p:spPr>
          <a:xfrm>
            <a:off x="697412" y="3596982"/>
            <a:ext cx="226842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>
                <a:solidFill>
                  <a:schemeClr val="bg1"/>
                </a:solidFill>
              </a:rPr>
              <a:t>Customer </a:t>
            </a:r>
            <a:r>
              <a:rPr lang="it-IT" sz="3200" dirty="0" err="1">
                <a:solidFill>
                  <a:schemeClr val="bg1"/>
                </a:solidFill>
              </a:rPr>
              <a:t>Segments</a:t>
            </a:r>
            <a:endParaRPr lang="it-IT" sz="3200" dirty="0">
              <a:solidFill>
                <a:schemeClr val="bg1"/>
              </a:solidFill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8365CD94-AC17-08D5-F612-32B508435FAB}"/>
              </a:ext>
            </a:extLst>
          </p:cNvPr>
          <p:cNvSpPr txBox="1"/>
          <p:nvPr/>
        </p:nvSpPr>
        <p:spPr>
          <a:xfrm>
            <a:off x="349979" y="4685164"/>
            <a:ext cx="11615090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it-IT" sz="1300" b="0" i="0" dirty="0">
                <a:solidFill>
                  <a:schemeClr val="bg1"/>
                </a:solidFill>
                <a:effectLst/>
                <a:latin typeface="Söhne"/>
              </a:rPr>
              <a:t>Clienti privati: Elica si rivolge a clienti privati che sono proprietari di abitazioni e che cercano soluzioni per la ventilazione e la purificazione dell'aria nelle loro cucine. Questi clienti includono sia proprietari di case nuove che di case in fase di ristrutturazione o aggiornamento. Elica offre una vasta gamma di cappe aspiranti e sistemi di ventilazione progettati per soddisfare le diverse esigenze di questo segmento di clientela.</a:t>
            </a:r>
          </a:p>
          <a:p>
            <a:pPr algn="l">
              <a:buFont typeface="+mj-lt"/>
              <a:buAutoNum type="arabicPeriod"/>
            </a:pPr>
            <a:r>
              <a:rPr lang="it-IT" sz="1300" b="0" i="0" dirty="0">
                <a:solidFill>
                  <a:schemeClr val="bg1"/>
                </a:solidFill>
                <a:effectLst/>
                <a:latin typeface="Söhne"/>
              </a:rPr>
              <a:t>Rivenditori e distributori: Elica collabora con rivenditori e distributori che operano nel settore dell'elettronica di consumo e dell'arredamento per fornire i propri prodotti. Questo segmento di clientela include negozi di elettrodomestici, grandi magazzini, rivenditori specializzati e piattaforme di e-commerce. Elica lavora con questi partner per garantire la disponibilità dei propri prodotti sul mercato e raggiungere un'ampia base di clienti attraverso canali di distribuzione diversificati.</a:t>
            </a:r>
          </a:p>
          <a:p>
            <a:pPr algn="l">
              <a:buFont typeface="+mj-lt"/>
              <a:buAutoNum type="arabicPeriod"/>
            </a:pPr>
            <a:r>
              <a:rPr lang="it-IT" sz="1300" b="0" i="0" dirty="0">
                <a:solidFill>
                  <a:schemeClr val="bg1"/>
                </a:solidFill>
                <a:effectLst/>
                <a:latin typeface="Söhne"/>
              </a:rPr>
              <a:t>Clienti commerciali: Oltre ai clienti privati, Elica si rivolge anche a clienti commerciali, come ristoranti, hotel, bar, caffetterie e altre attività di ristorazione. Questi clienti hanno bisogno di soluzioni di ventilazione e filtraggio dell'aria per le loro cucine commerciali, che richiedono prestazioni elevate e conformità normative specifiche. Elica offre prodotti e servizi personalizzati per soddisfare le esigenze di questo segmento di clientela, che spesso richiede soluzioni su misura e una maggiore potenza di aspirazione.</a:t>
            </a:r>
          </a:p>
        </p:txBody>
      </p:sp>
    </p:spTree>
    <p:extLst>
      <p:ext uri="{BB962C8B-B14F-4D97-AF65-F5344CB8AC3E}">
        <p14:creationId xmlns:p14="http://schemas.microsoft.com/office/powerpoint/2010/main" val="19805099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Bouncing price' technique – good or bad? – Price2Spy® Blog">
            <a:extLst>
              <a:ext uri="{FF2B5EF4-FFF2-40B4-BE49-F238E27FC236}">
                <a16:creationId xmlns:a16="http://schemas.microsoft.com/office/drawing/2014/main" id="{59C077D1-B944-3909-F5F0-B61631661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1077" y="166484"/>
            <a:ext cx="1717893" cy="112787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osa sono i soldi">
            <a:extLst>
              <a:ext uri="{FF2B5EF4-FFF2-40B4-BE49-F238E27FC236}">
                <a16:creationId xmlns:a16="http://schemas.microsoft.com/office/drawing/2014/main" id="{7E3C628C-1D92-5429-AEFD-D4D58D1F33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92506" y="213049"/>
            <a:ext cx="1867813" cy="105091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tangolo con due angoli in diagonale arrotondati 3">
            <a:extLst>
              <a:ext uri="{FF2B5EF4-FFF2-40B4-BE49-F238E27FC236}">
                <a16:creationId xmlns:a16="http://schemas.microsoft.com/office/drawing/2014/main" id="{0F1736EF-CA39-1E7F-11EE-6CA9705DF196}"/>
              </a:ext>
            </a:extLst>
          </p:cNvPr>
          <p:cNvSpPr/>
          <p:nvPr/>
        </p:nvSpPr>
        <p:spPr>
          <a:xfrm>
            <a:off x="89203" y="140796"/>
            <a:ext cx="5892801" cy="6437767"/>
          </a:xfrm>
          <a:prstGeom prst="round2Diag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8EC34BB2-8A6C-D3A4-45EB-1D8587C8FEA9}"/>
              </a:ext>
            </a:extLst>
          </p:cNvPr>
          <p:cNvSpPr txBox="1"/>
          <p:nvPr/>
        </p:nvSpPr>
        <p:spPr>
          <a:xfrm>
            <a:off x="1687095" y="1466360"/>
            <a:ext cx="2599553" cy="368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B790A44D-6071-8413-94D6-70754B4B2BC1}"/>
              </a:ext>
            </a:extLst>
          </p:cNvPr>
          <p:cNvSpPr txBox="1"/>
          <p:nvPr/>
        </p:nvSpPr>
        <p:spPr>
          <a:xfrm>
            <a:off x="788004" y="146032"/>
            <a:ext cx="3023666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400" dirty="0">
                <a:solidFill>
                  <a:schemeClr val="bg1"/>
                </a:solidFill>
              </a:rPr>
              <a:t>Revenue streams</a:t>
            </a:r>
          </a:p>
        </p:txBody>
      </p:sp>
      <p:sp>
        <p:nvSpPr>
          <p:cNvPr id="3" name="Rettangolo con due angoli in diagonale arrotondati 2">
            <a:extLst>
              <a:ext uri="{FF2B5EF4-FFF2-40B4-BE49-F238E27FC236}">
                <a16:creationId xmlns:a16="http://schemas.microsoft.com/office/drawing/2014/main" id="{E5D4AC17-6AFB-15BB-D2D2-31CCBAA0B40B}"/>
              </a:ext>
            </a:extLst>
          </p:cNvPr>
          <p:cNvSpPr/>
          <p:nvPr/>
        </p:nvSpPr>
        <p:spPr>
          <a:xfrm>
            <a:off x="6157525" y="140795"/>
            <a:ext cx="5892801" cy="6437767"/>
          </a:xfrm>
          <a:prstGeom prst="round2Diag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17B8C239-918B-99CD-9FC1-3B16D7F93FCD}"/>
              </a:ext>
            </a:extLst>
          </p:cNvPr>
          <p:cNvSpPr txBox="1"/>
          <p:nvPr/>
        </p:nvSpPr>
        <p:spPr>
          <a:xfrm>
            <a:off x="6906132" y="140795"/>
            <a:ext cx="2412797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400" dirty="0">
                <a:solidFill>
                  <a:schemeClr val="bg1"/>
                </a:solidFill>
              </a:rPr>
              <a:t>Cost </a:t>
            </a:r>
            <a:r>
              <a:rPr lang="it-IT" sz="3400" dirty="0" err="1">
                <a:solidFill>
                  <a:schemeClr val="bg1"/>
                </a:solidFill>
              </a:rPr>
              <a:t>structure</a:t>
            </a:r>
            <a:endParaRPr lang="it-IT" sz="3400" dirty="0">
              <a:solidFill>
                <a:schemeClr val="bg1"/>
              </a:solidFill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ED8FD6E-333B-D59C-B5F5-6D7AA134D77B}"/>
              </a:ext>
            </a:extLst>
          </p:cNvPr>
          <p:cNvSpPr txBox="1"/>
          <p:nvPr/>
        </p:nvSpPr>
        <p:spPr>
          <a:xfrm>
            <a:off x="302394" y="1212552"/>
            <a:ext cx="5113863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it-IT" sz="1300" b="0" i="0" dirty="0">
                <a:solidFill>
                  <a:schemeClr val="bg1"/>
                </a:solidFill>
                <a:effectLst/>
                <a:latin typeface="Söhne"/>
              </a:rPr>
              <a:t>Vendita diretta dei prodotti: Elica genera entrate attraverso la vendita diretta dei suoi prodotti ai clienti finali. Questo include la vendita di cappe aspiranti, sistemi di ventilazione e soluzioni per la purificazione dell'aria attraverso i propri negozi fisici, showroom e negozio online. Le entrate derivanti dalla vendita diretta sono basate sul prezzo di vendita dei prodotti e sul volume delle vendite effettuate.</a:t>
            </a:r>
          </a:p>
          <a:p>
            <a:pPr algn="l">
              <a:buFont typeface="+mj-lt"/>
              <a:buAutoNum type="arabicPeriod"/>
            </a:pPr>
            <a:r>
              <a:rPr lang="it-IT" sz="1300" b="0" i="0" dirty="0">
                <a:solidFill>
                  <a:schemeClr val="bg1"/>
                </a:solidFill>
                <a:effectLst/>
                <a:latin typeface="Söhne"/>
              </a:rPr>
              <a:t>Vendita ai rivenditori e distributori: Elica genera ricavi attraverso la vendita dei suoi prodotti ai rivenditori e distributori autorizzati. Questo flusso di ricavi dipende dalla quantità di prodotti venduti ai partner di distribuzione, che a loro volta li rivendono ai clienti finali. La ricchezza dipende dal margine tra il prezzo di vendita all'ingrosso ai rivenditori e il costo di produzione dei prodotti.</a:t>
            </a:r>
          </a:p>
          <a:p>
            <a:pPr algn="l">
              <a:buFont typeface="+mj-lt"/>
              <a:buAutoNum type="arabicPeriod"/>
            </a:pPr>
            <a:r>
              <a:rPr lang="it-IT" sz="1300" b="0" i="0" dirty="0">
                <a:solidFill>
                  <a:schemeClr val="bg1"/>
                </a:solidFill>
                <a:effectLst/>
                <a:latin typeface="Söhne"/>
              </a:rPr>
              <a:t>Servizi di assistenza e manutenzione: Elica può generare entrate attraverso la fornitura di servizi di assistenza e manutenzione dei suoi prodotti. Questi servizi includono l'installazione professionale dei prodotti Elica presso i clienti, la manutenzione periodica e l'assistenza tecnica per risolvere problemi o fornire supporto post-vendita. Le entrate derivanti da questi servizi possono essere basate su tariffe orarie, contratti di manutenzione o pacchetti di servizi aggiuntivi.</a:t>
            </a:r>
          </a:p>
          <a:p>
            <a:pPr algn="l">
              <a:buFont typeface="+mj-lt"/>
              <a:buAutoNum type="arabicPeriod"/>
            </a:pPr>
            <a:r>
              <a:rPr lang="it-IT" sz="1300" b="0" i="0" dirty="0">
                <a:solidFill>
                  <a:schemeClr val="bg1"/>
                </a:solidFill>
                <a:effectLst/>
                <a:latin typeface="Söhne"/>
              </a:rPr>
              <a:t>Licenze e royalties: Elica può generare entrate attraverso partnership strategiche e accordi di licenza con altre aziende. Questi accordi potrebbero includere la concessione di licenze per l'uso della tecnologia Elica da parte di altre aziende o la collaborazione per lo sviluppo congiunto di nuovi prodotti. Le entrate da partnership e accordi di licenza possono derivare da royalty, pagamenti di licenza o quote di vendita dei prodotti congiunti.</a:t>
            </a:r>
          </a:p>
          <a:p>
            <a:pPr algn="l">
              <a:buFont typeface="+mj-lt"/>
              <a:buAutoNum type="arabicPeriod"/>
            </a:pPr>
            <a:endParaRPr lang="it-IT" sz="1400" b="0" i="0" dirty="0">
              <a:solidFill>
                <a:srgbClr val="374151"/>
              </a:solidFill>
              <a:effectLst/>
              <a:latin typeface="Söhne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0434280E-0F8B-4297-EB79-EF48AA764C35}"/>
              </a:ext>
            </a:extLst>
          </p:cNvPr>
          <p:cNvSpPr txBox="1"/>
          <p:nvPr/>
        </p:nvSpPr>
        <p:spPr>
          <a:xfrm>
            <a:off x="6247303" y="1284805"/>
            <a:ext cx="5323215" cy="5293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it-IT" sz="1300" b="0" i="0" dirty="0">
                <a:solidFill>
                  <a:schemeClr val="bg1"/>
                </a:solidFill>
                <a:effectLst/>
                <a:latin typeface="Söhne"/>
              </a:rPr>
              <a:t>Costi di produzione: Elica affronta costi di produzione associati alla fabbricazione dei suoi prodotti, compresi i costi dei materiali, della manodopera e delle forniture necessarie per la produzione. Questi costi possono includere l'acquisto di componenti, la gestione delle linee di produzione, la logistica dei materiali e la gestione dell'inventario.</a:t>
            </a:r>
          </a:p>
          <a:p>
            <a:pPr algn="l">
              <a:buFont typeface="+mj-lt"/>
              <a:buAutoNum type="arabicPeriod"/>
            </a:pPr>
            <a:r>
              <a:rPr lang="it-IT" sz="1300" b="0" i="0" dirty="0">
                <a:solidFill>
                  <a:schemeClr val="bg1"/>
                </a:solidFill>
                <a:effectLst/>
                <a:latin typeface="Söhne"/>
              </a:rPr>
              <a:t>Costi di ricerca e sviluppo: Elica investe in attività di ricerca e sviluppo per innovare i propri prodotti e sviluppare nuove soluzioni tecnologiche nel settore delle cappe aspiranti, dei sistemi di ventilazione e della purificazione dell'aria. Questi costi possono comprendere i salari e i benefici dei ricercatori e degli ingegneri, l'acquisto di attrezzature e materiali di laboratorio, i test di prototipi e gli eventuali costi legati a brevetti o licenze.</a:t>
            </a:r>
          </a:p>
          <a:p>
            <a:pPr algn="l">
              <a:buFont typeface="+mj-lt"/>
              <a:buAutoNum type="arabicPeriod"/>
            </a:pPr>
            <a:r>
              <a:rPr lang="it-IT" sz="1300" b="0" i="0" dirty="0">
                <a:solidFill>
                  <a:schemeClr val="bg1"/>
                </a:solidFill>
                <a:effectLst/>
                <a:latin typeface="Söhne"/>
              </a:rPr>
              <a:t>Costi di marketing e pubblicità: Elica affronta costi associati alle attività di marketing e pubblicità per promuovere i propri prodotti e aumentare la consapevolezza del marchio. Questi costi possono includere campagne pubblicitarie, spot televisivi, annunci stampati, marketing digitale, partecipazione a fiere e eventi del settore, creazione di contenuti promozionali e gestione di campagne sui social media.</a:t>
            </a:r>
          </a:p>
          <a:p>
            <a:pPr algn="l">
              <a:buFont typeface="+mj-lt"/>
              <a:buAutoNum type="arabicPeriod"/>
            </a:pPr>
            <a:r>
              <a:rPr lang="it-IT" sz="1300" b="0" i="0" dirty="0">
                <a:solidFill>
                  <a:schemeClr val="bg1"/>
                </a:solidFill>
                <a:effectLst/>
                <a:latin typeface="Söhne"/>
              </a:rPr>
              <a:t>Costi di distribuzione e vendita: Elica sostiene costi legati alla distribuzione e alla vendita dei suoi prodotti. Ciò include i costi di gestione della rete di distribuzione, l'adeguamento logistico, le spese di spedizione e consegna dei prodotti ai clienti, nonché i costi del personale di vendita, come le provvigioni e i salari dei rappresentanti di vendita.</a:t>
            </a:r>
          </a:p>
          <a:p>
            <a:pPr algn="l">
              <a:buFont typeface="+mj-lt"/>
              <a:buAutoNum type="arabicPeriod"/>
            </a:pPr>
            <a:r>
              <a:rPr lang="it-IT" sz="1300" b="0" i="0" dirty="0">
                <a:solidFill>
                  <a:schemeClr val="bg1"/>
                </a:solidFill>
                <a:effectLst/>
                <a:latin typeface="Söhne"/>
              </a:rPr>
              <a:t>Costi amministrativi e generali: Elica affronta costi amministrativi e generali, che includono i costi dei dipendenti amministrativi, la gestione delle risorse umane, i servizi legali e contabili, gli affitti degli uffici, le spese di viaggio e le utenze.</a:t>
            </a:r>
          </a:p>
        </p:txBody>
      </p:sp>
    </p:spTree>
    <p:extLst>
      <p:ext uri="{BB962C8B-B14F-4D97-AF65-F5344CB8AC3E}">
        <p14:creationId xmlns:p14="http://schemas.microsoft.com/office/powerpoint/2010/main" val="27929799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B36BA9A-41A3-6369-B628-C5BF47490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dirty="0"/>
              <a:t>Flussi di cassa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851FA5F-EC70-0B19-2D18-ACBE947F07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923186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CC7D97-599C-F575-0E3C-60F227AE19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48326" y="5375276"/>
            <a:ext cx="3185161" cy="823912"/>
          </a:xfrm>
          <a:prstGeom prst="roundRect">
            <a:avLst>
              <a:gd name="adj" fmla="val 23729"/>
            </a:avLst>
          </a:prstGeom>
          <a:solidFill>
            <a:srgbClr val="252323"/>
          </a:solidFill>
          <a:ln>
            <a:solidFill>
              <a:schemeClr val="accent1"/>
            </a:solidFill>
          </a:ln>
        </p:spPr>
        <p:txBody>
          <a:bodyPr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Lorenzo Monaci</a:t>
            </a:r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33D7DF9-1F71-9766-ED1E-3700E9CEB5E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259089" y="1690688"/>
            <a:ext cx="3009410" cy="823912"/>
          </a:xfrm>
          <a:prstGeom prst="roundRect">
            <a:avLst>
              <a:gd name="adj" fmla="val 24738"/>
            </a:avLst>
          </a:prstGeom>
          <a:solidFill>
            <a:srgbClr val="252323"/>
          </a:solidFill>
        </p:spPr>
        <p:txBody>
          <a:bodyPr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Omar Tomas </a:t>
            </a:r>
            <a:r>
              <a:rPr lang="en-US" dirty="0" err="1">
                <a:solidFill>
                  <a:schemeClr val="bg1"/>
                </a:solidFill>
              </a:rPr>
              <a:t>Sfar</a:t>
            </a:r>
            <a:endParaRPr lang="it-IT" dirty="0">
              <a:solidFill>
                <a:schemeClr val="bg1"/>
              </a:solidFill>
            </a:endParaRPr>
          </a:p>
        </p:txBody>
      </p:sp>
      <p:pic>
        <p:nvPicPr>
          <p:cNvPr id="10" name="Segnaposto contenuto 9" descr="Immagine che contiene Viso umano, persona, sopracciglio, ritratto&#10;&#10;Descrizione generata automaticamente">
            <a:extLst>
              <a:ext uri="{FF2B5EF4-FFF2-40B4-BE49-F238E27FC236}">
                <a16:creationId xmlns:a16="http://schemas.microsoft.com/office/drawing/2014/main" id="{CB55FBD5-9B69-59A1-C37D-82110577A14E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653" y="2648136"/>
            <a:ext cx="2636281" cy="339053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449A74CB-ED56-DAB9-2BEF-CE51D092F6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62014" y="1690688"/>
            <a:ext cx="5157787" cy="3684588"/>
          </a:xfrm>
        </p:spPr>
        <p:txBody>
          <a:bodyPr anchor="ctr"/>
          <a:lstStyle/>
          <a:p>
            <a:pPr algn="ctr"/>
            <a:r>
              <a:rPr lang="en-US" dirty="0"/>
              <a:t>(FOTO)</a:t>
            </a:r>
            <a:endParaRPr lang="it-IT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7CAB858-C6A7-58BB-51E6-2E0922FD05E0}"/>
              </a:ext>
            </a:extLst>
          </p:cNvPr>
          <p:cNvSpPr/>
          <p:nvPr/>
        </p:nvSpPr>
        <p:spPr>
          <a:xfrm>
            <a:off x="4573385" y="224617"/>
            <a:ext cx="3045229" cy="823913"/>
          </a:xfrm>
          <a:prstGeom prst="roundRect">
            <a:avLst/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252323"/>
                </a:solidFill>
              </a:rPr>
              <a:t>Il Team</a:t>
            </a:r>
            <a:endParaRPr lang="it-IT" sz="3600" dirty="0">
              <a:solidFill>
                <a:srgbClr val="25232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89817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2341B1C4-20CE-A004-05BA-6EBF8A78D008}"/>
              </a:ext>
            </a:extLst>
          </p:cNvPr>
          <p:cNvSpPr/>
          <p:nvPr/>
        </p:nvSpPr>
        <p:spPr>
          <a:xfrm>
            <a:off x="1313408" y="571712"/>
            <a:ext cx="2128059" cy="748145"/>
          </a:xfrm>
          <a:prstGeom prst="roundRect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Presentazione</a:t>
            </a:r>
            <a:r>
              <a:rPr lang="en-US" dirty="0"/>
              <a:t> Impresa</a:t>
            </a:r>
            <a:endParaRPr lang="it-IT" dirty="0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FA7A2091-DE66-966F-57F2-E3CE5123EC9F}"/>
              </a:ext>
            </a:extLst>
          </p:cNvPr>
          <p:cNvSpPr/>
          <p:nvPr/>
        </p:nvSpPr>
        <p:spPr>
          <a:xfrm>
            <a:off x="4278285" y="2351567"/>
            <a:ext cx="2128059" cy="748145"/>
          </a:xfrm>
          <a:prstGeom prst="roundRect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Governance</a:t>
            </a:r>
            <a:endParaRPr lang="it-IT" dirty="0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033302F5-7FCD-8719-83D4-991E190515BE}"/>
              </a:ext>
            </a:extLst>
          </p:cNvPr>
          <p:cNvSpPr/>
          <p:nvPr/>
        </p:nvSpPr>
        <p:spPr>
          <a:xfrm>
            <a:off x="1313408" y="3477943"/>
            <a:ext cx="2128059" cy="748145"/>
          </a:xfrm>
          <a:prstGeom prst="roundRect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Business Mode</a:t>
            </a:r>
            <a:r>
              <a:rPr lang="it-IT" dirty="0"/>
              <a:t>l</a:t>
            </a:r>
            <a:endParaRPr lang="en-US" dirty="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94080C6A-1D51-068A-9B25-154058D3B2B1}"/>
              </a:ext>
            </a:extLst>
          </p:cNvPr>
          <p:cNvSpPr/>
          <p:nvPr/>
        </p:nvSpPr>
        <p:spPr>
          <a:xfrm>
            <a:off x="4278285" y="4633411"/>
            <a:ext cx="2128059" cy="748145"/>
          </a:xfrm>
          <a:prstGeom prst="roundRect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Flussi</a:t>
            </a:r>
            <a:r>
              <a:rPr lang="en-US" dirty="0"/>
              <a:t> di </a:t>
            </a:r>
            <a:r>
              <a:rPr lang="en-US" dirty="0" err="1"/>
              <a:t>Cassa</a:t>
            </a:r>
            <a:endParaRPr lang="it-IT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DC783F23-9397-7B80-A724-5E1D5279F5A9}"/>
              </a:ext>
            </a:extLst>
          </p:cNvPr>
          <p:cNvSpPr/>
          <p:nvPr/>
        </p:nvSpPr>
        <p:spPr>
          <a:xfrm>
            <a:off x="6982687" y="5935288"/>
            <a:ext cx="2128059" cy="748145"/>
          </a:xfrm>
          <a:prstGeom prst="roundRect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Bibliografia</a:t>
            </a:r>
            <a:endParaRPr lang="it-IT" dirty="0"/>
          </a:p>
        </p:txBody>
      </p:sp>
      <p:cxnSp>
        <p:nvCxnSpPr>
          <p:cNvPr id="28" name="Connector: Curved 27">
            <a:extLst>
              <a:ext uri="{FF2B5EF4-FFF2-40B4-BE49-F238E27FC236}">
                <a16:creationId xmlns:a16="http://schemas.microsoft.com/office/drawing/2014/main" id="{887C51C7-798B-C0BF-8866-3A8C98FA62D5}"/>
              </a:ext>
            </a:extLst>
          </p:cNvPr>
          <p:cNvCxnSpPr>
            <a:cxnSpLocks/>
            <a:stCxn id="20" idx="2"/>
            <a:endCxn id="22" idx="0"/>
          </p:cNvCxnSpPr>
          <p:nvPr/>
        </p:nvCxnSpPr>
        <p:spPr>
          <a:xfrm rot="16200000" flipH="1">
            <a:off x="3344021" y="353273"/>
            <a:ext cx="1031710" cy="2964877"/>
          </a:xfrm>
          <a:prstGeom prst="curvedConnector3">
            <a:avLst>
              <a:gd name="adj1" fmla="val 33080"/>
            </a:avLst>
          </a:prstGeom>
          <a:ln w="57150">
            <a:solidFill>
              <a:srgbClr val="DB504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Curved 31">
            <a:extLst>
              <a:ext uri="{FF2B5EF4-FFF2-40B4-BE49-F238E27FC236}">
                <a16:creationId xmlns:a16="http://schemas.microsoft.com/office/drawing/2014/main" id="{69E87030-817F-AF5B-8CF9-4A11F1F33F79}"/>
              </a:ext>
            </a:extLst>
          </p:cNvPr>
          <p:cNvCxnSpPr>
            <a:cxnSpLocks/>
            <a:stCxn id="22" idx="1"/>
            <a:endCxn id="23" idx="0"/>
          </p:cNvCxnSpPr>
          <p:nvPr/>
        </p:nvCxnSpPr>
        <p:spPr>
          <a:xfrm rot="10800000" flipV="1">
            <a:off x="2377439" y="2725639"/>
            <a:ext cx="1900847" cy="752303"/>
          </a:xfrm>
          <a:prstGeom prst="curvedConnector2">
            <a:avLst/>
          </a:prstGeom>
          <a:ln w="57150">
            <a:solidFill>
              <a:srgbClr val="DB504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or: Curved 34">
            <a:extLst>
              <a:ext uri="{FF2B5EF4-FFF2-40B4-BE49-F238E27FC236}">
                <a16:creationId xmlns:a16="http://schemas.microsoft.com/office/drawing/2014/main" id="{C2744051-E5A4-1988-194F-FA75E8E6EBAA}"/>
              </a:ext>
            </a:extLst>
          </p:cNvPr>
          <p:cNvCxnSpPr>
            <a:cxnSpLocks/>
            <a:stCxn id="23" idx="3"/>
            <a:endCxn id="24" idx="1"/>
          </p:cNvCxnSpPr>
          <p:nvPr/>
        </p:nvCxnSpPr>
        <p:spPr>
          <a:xfrm>
            <a:off x="3441467" y="3852016"/>
            <a:ext cx="836818" cy="1155468"/>
          </a:xfrm>
          <a:prstGeom prst="curvedConnector3">
            <a:avLst>
              <a:gd name="adj1" fmla="val 50000"/>
            </a:avLst>
          </a:prstGeom>
          <a:ln w="57150">
            <a:solidFill>
              <a:srgbClr val="DB504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or: Curved 37">
            <a:extLst>
              <a:ext uri="{FF2B5EF4-FFF2-40B4-BE49-F238E27FC236}">
                <a16:creationId xmlns:a16="http://schemas.microsoft.com/office/drawing/2014/main" id="{13D2309A-B9F3-375C-92FB-D62DCD9E5981}"/>
              </a:ext>
            </a:extLst>
          </p:cNvPr>
          <p:cNvCxnSpPr>
            <a:cxnSpLocks/>
            <a:stCxn id="24" idx="2"/>
            <a:endCxn id="25" idx="1"/>
          </p:cNvCxnSpPr>
          <p:nvPr/>
        </p:nvCxnSpPr>
        <p:spPr>
          <a:xfrm rot="16200000" flipH="1">
            <a:off x="5698599" y="5025272"/>
            <a:ext cx="927805" cy="1640372"/>
          </a:xfrm>
          <a:prstGeom prst="curvedConnector2">
            <a:avLst/>
          </a:prstGeom>
          <a:ln w="57150">
            <a:solidFill>
              <a:srgbClr val="DB504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Picture 52" descr="Icon&#10;&#10;Description automatically generated">
            <a:extLst>
              <a:ext uri="{FF2B5EF4-FFF2-40B4-BE49-F238E27FC236}">
                <a16:creationId xmlns:a16="http://schemas.microsoft.com/office/drawing/2014/main" id="{4D7F42C7-A390-9815-1F47-10D8DFD7D6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003" y="571711"/>
            <a:ext cx="748145" cy="748145"/>
          </a:xfrm>
          <a:prstGeom prst="rect">
            <a:avLst/>
          </a:prstGeom>
        </p:spPr>
      </p:pic>
      <p:pic>
        <p:nvPicPr>
          <p:cNvPr id="55" name="Picture 54" descr="Icon&#10;&#10;Description automatically generated">
            <a:extLst>
              <a:ext uri="{FF2B5EF4-FFF2-40B4-BE49-F238E27FC236}">
                <a16:creationId xmlns:a16="http://schemas.microsoft.com/office/drawing/2014/main" id="{E32FCBFF-81DF-376E-AF2D-C41BC8BBF1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7458" y="2351566"/>
            <a:ext cx="748145" cy="748145"/>
          </a:xfrm>
          <a:prstGeom prst="rect">
            <a:avLst/>
          </a:prstGeom>
        </p:spPr>
      </p:pic>
      <p:pic>
        <p:nvPicPr>
          <p:cNvPr id="57" name="Picture 56" descr="A picture containing icon&#10;&#10;Description automatically generated">
            <a:extLst>
              <a:ext uri="{FF2B5EF4-FFF2-40B4-BE49-F238E27FC236}">
                <a16:creationId xmlns:a16="http://schemas.microsoft.com/office/drawing/2014/main" id="{A9C9C6DD-4CA7-FE84-FB18-3F1CD928EC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58" y="3429000"/>
            <a:ext cx="752304" cy="752304"/>
          </a:xfrm>
          <a:prstGeom prst="rect">
            <a:avLst/>
          </a:prstGeom>
        </p:spPr>
      </p:pic>
      <p:pic>
        <p:nvPicPr>
          <p:cNvPr id="59" name="Picture 58" descr="Icon&#10;&#10;Description automatically generated">
            <a:extLst>
              <a:ext uri="{FF2B5EF4-FFF2-40B4-BE49-F238E27FC236}">
                <a16:creationId xmlns:a16="http://schemas.microsoft.com/office/drawing/2014/main" id="{F83CD83F-54CC-AF9B-9FE5-C046B3CCD5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565041"/>
            <a:ext cx="748145" cy="748145"/>
          </a:xfrm>
          <a:prstGeom prst="rect">
            <a:avLst/>
          </a:prstGeom>
        </p:spPr>
      </p:pic>
      <p:pic>
        <p:nvPicPr>
          <p:cNvPr id="61" name="Picture 60" descr="Icon&#10;&#10;Description automatically generated">
            <a:extLst>
              <a:ext uri="{FF2B5EF4-FFF2-40B4-BE49-F238E27FC236}">
                <a16:creationId xmlns:a16="http://schemas.microsoft.com/office/drawing/2014/main" id="{07B93896-398E-FAD9-9B9A-2293A10A394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6674" y="5935287"/>
            <a:ext cx="748145" cy="748145"/>
          </a:xfrm>
          <a:prstGeom prst="rect">
            <a:avLst/>
          </a:prstGeom>
        </p:spPr>
      </p:pic>
      <p:pic>
        <p:nvPicPr>
          <p:cNvPr id="63" name="Picture 62" descr="A large industrial kitchen&#10;&#10;Description automatically generated with low confidence">
            <a:extLst>
              <a:ext uri="{FF2B5EF4-FFF2-40B4-BE49-F238E27FC236}">
                <a16:creationId xmlns:a16="http://schemas.microsoft.com/office/drawing/2014/main" id="{B909C5B8-3969-5733-F126-19C909A2DE8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8584" y="1496983"/>
            <a:ext cx="3864033" cy="386403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4F6E1A29-7E7D-AF8C-5E35-0BF3EE78FA9C}"/>
              </a:ext>
            </a:extLst>
          </p:cNvPr>
          <p:cNvSpPr/>
          <p:nvPr/>
        </p:nvSpPr>
        <p:spPr>
          <a:xfrm>
            <a:off x="7298584" y="312871"/>
            <a:ext cx="3922209" cy="748145"/>
          </a:xfrm>
          <a:prstGeom prst="roundRect">
            <a:avLst/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252323"/>
                </a:solidFill>
              </a:rPr>
              <a:t>Table of Contents</a:t>
            </a:r>
            <a:endParaRPr lang="it-IT" dirty="0">
              <a:solidFill>
                <a:srgbClr val="25232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27818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 descr="A picture containing indoor, oven, stove&#10;&#10;Description automatically generated">
            <a:extLst>
              <a:ext uri="{FF2B5EF4-FFF2-40B4-BE49-F238E27FC236}">
                <a16:creationId xmlns:a16="http://schemas.microsoft.com/office/drawing/2014/main" id="{C9D687D5-F969-C189-0443-D14785A581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2773" y="3917562"/>
            <a:ext cx="2432772" cy="161119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21" name="Picture 20" descr="A road with buildings on the side&#10;&#10;Description automatically generated with low confidence">
            <a:extLst>
              <a:ext uri="{FF2B5EF4-FFF2-40B4-BE49-F238E27FC236}">
                <a16:creationId xmlns:a16="http://schemas.microsoft.com/office/drawing/2014/main" id="{66BFAEC2-A7DE-98C1-932C-D0CE1B096F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85" r="54644" b="14099"/>
          <a:stretch/>
        </p:blipFill>
        <p:spPr>
          <a:xfrm>
            <a:off x="1217756" y="4388361"/>
            <a:ext cx="2626384" cy="167085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7" name="Picture 16" descr="A large industrial kitchen&#10;&#10;Description automatically generated with low confidence">
            <a:extLst>
              <a:ext uri="{FF2B5EF4-FFF2-40B4-BE49-F238E27FC236}">
                <a16:creationId xmlns:a16="http://schemas.microsoft.com/office/drawing/2014/main" id="{FABEDCC7-1C53-BD0C-5710-27F2821080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3077" y="550866"/>
            <a:ext cx="1619596" cy="161959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3" name="Picture 12" descr="A picture containing wall, indoor&#10;&#10;Description automatically generated">
            <a:extLst>
              <a:ext uri="{FF2B5EF4-FFF2-40B4-BE49-F238E27FC236}">
                <a16:creationId xmlns:a16="http://schemas.microsoft.com/office/drawing/2014/main" id="{AF8FB2E2-3DA1-9E48-3A6D-1BD9FCCD13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6033" y="1552565"/>
            <a:ext cx="1843298" cy="138787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1E272AB-FC3E-1319-87FC-62D281C8BB02}"/>
              </a:ext>
            </a:extLst>
          </p:cNvPr>
          <p:cNvSpPr/>
          <p:nvPr/>
        </p:nvSpPr>
        <p:spPr>
          <a:xfrm>
            <a:off x="4645429" y="219824"/>
            <a:ext cx="2901142" cy="859917"/>
          </a:xfrm>
          <a:prstGeom prst="roundRect">
            <a:avLst/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err="1">
                <a:solidFill>
                  <a:srgbClr val="252323"/>
                </a:solidFill>
              </a:rPr>
              <a:t>Presentazione</a:t>
            </a:r>
            <a:endParaRPr lang="it-IT" sz="3600" dirty="0">
              <a:solidFill>
                <a:srgbClr val="252323"/>
              </a:solidFill>
            </a:endParaRPr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D64D80BA-04A0-A6C1-80E5-F5874670A28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64710554"/>
              </p:ext>
            </p:extLst>
          </p:nvPr>
        </p:nvGraphicFramePr>
        <p:xfrm>
          <a:off x="105296" y="6073892"/>
          <a:ext cx="5529811" cy="9598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3C9A00E7-746A-21A9-91DF-D22983BB164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937" y="6193529"/>
            <a:ext cx="633155" cy="633155"/>
          </a:xfrm>
          <a:prstGeom prst="rect">
            <a:avLst/>
          </a:prstGeom>
        </p:spPr>
      </p:pic>
      <p:pic>
        <p:nvPicPr>
          <p:cNvPr id="14" name="Picture 13" descr="Icon&#10;&#10;Description automatically generated">
            <a:extLst>
              <a:ext uri="{FF2B5EF4-FFF2-40B4-BE49-F238E27FC236}">
                <a16:creationId xmlns:a16="http://schemas.microsoft.com/office/drawing/2014/main" id="{4956C904-B188-F711-D071-152E2B5B28C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543093" y="6348625"/>
            <a:ext cx="431280" cy="431280"/>
          </a:xfrm>
          <a:prstGeom prst="rect">
            <a:avLst/>
          </a:prstGeom>
        </p:spPr>
      </p:pic>
      <p:pic>
        <p:nvPicPr>
          <p:cNvPr id="16" name="Picture 15" descr="A picture containing icon&#10;&#10;Description automatically generated">
            <a:extLst>
              <a:ext uri="{FF2B5EF4-FFF2-40B4-BE49-F238E27FC236}">
                <a16:creationId xmlns:a16="http://schemas.microsoft.com/office/drawing/2014/main" id="{2FAA611C-3A65-18F2-0BA6-FCC50842288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0434" y="6313067"/>
            <a:ext cx="475152" cy="475152"/>
          </a:xfrm>
          <a:prstGeom prst="rect">
            <a:avLst/>
          </a:prstGeom>
        </p:spPr>
      </p:pic>
      <p:pic>
        <p:nvPicPr>
          <p:cNvPr id="18" name="Picture 17" descr="Icon&#10;&#10;Description automatically generated">
            <a:extLst>
              <a:ext uri="{FF2B5EF4-FFF2-40B4-BE49-F238E27FC236}">
                <a16:creationId xmlns:a16="http://schemas.microsoft.com/office/drawing/2014/main" id="{6A9F5258-EEE5-34D1-EA59-2869A7F3317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9541" y="6325475"/>
            <a:ext cx="475152" cy="475152"/>
          </a:xfrm>
          <a:prstGeom prst="rect">
            <a:avLst/>
          </a:prstGeom>
        </p:spPr>
      </p:pic>
      <p:pic>
        <p:nvPicPr>
          <p:cNvPr id="20" name="Picture 19" descr="Icon&#10;&#10;Description automatically generated">
            <a:extLst>
              <a:ext uri="{FF2B5EF4-FFF2-40B4-BE49-F238E27FC236}">
                <a16:creationId xmlns:a16="http://schemas.microsoft.com/office/drawing/2014/main" id="{D1364BA5-AA77-5763-743E-BA0165E2A44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5000" y="6387823"/>
            <a:ext cx="400396" cy="400396"/>
          </a:xfrm>
          <a:prstGeom prst="rect">
            <a:avLst/>
          </a:prstGeom>
        </p:spPr>
      </p:pic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5034DAE5-ADCD-0E38-BF01-E532317834D0}"/>
              </a:ext>
            </a:extLst>
          </p:cNvPr>
          <p:cNvSpPr/>
          <p:nvPr/>
        </p:nvSpPr>
        <p:spPr>
          <a:xfrm>
            <a:off x="888609" y="1057259"/>
            <a:ext cx="1005249" cy="625282"/>
          </a:xfrm>
          <a:prstGeom prst="roundRect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7E1D7"/>
                </a:solidFill>
              </a:rPr>
              <a:t>Tipo</a:t>
            </a:r>
            <a:endParaRPr lang="it-IT" sz="3600" dirty="0">
              <a:solidFill>
                <a:srgbClr val="F7E1D7"/>
              </a:solidFill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745A8E8-D358-95E0-9483-3623D00F353E}"/>
              </a:ext>
            </a:extLst>
          </p:cNvPr>
          <p:cNvSpPr/>
          <p:nvPr/>
        </p:nvSpPr>
        <p:spPr>
          <a:xfrm>
            <a:off x="1893858" y="1686488"/>
            <a:ext cx="3225398" cy="1120029"/>
          </a:xfrm>
          <a:prstGeom prst="roundRect">
            <a:avLst/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olidFill>
                  <a:srgbClr val="252323"/>
                </a:solidFill>
              </a:rPr>
              <a:t>Societ</a:t>
            </a:r>
            <a:r>
              <a:rPr lang="it-IT" dirty="0">
                <a:solidFill>
                  <a:srgbClr val="252323"/>
                </a:solidFill>
              </a:rPr>
              <a:t>à</a:t>
            </a:r>
            <a:r>
              <a:rPr lang="en-US" dirty="0">
                <a:solidFill>
                  <a:srgbClr val="252323"/>
                </a:solidFill>
              </a:rPr>
              <a:t> di </a:t>
            </a:r>
            <a:r>
              <a:rPr lang="en-US" dirty="0" err="1">
                <a:solidFill>
                  <a:srgbClr val="252323"/>
                </a:solidFill>
              </a:rPr>
              <a:t>capitali</a:t>
            </a:r>
            <a:r>
              <a:rPr lang="en-US" dirty="0">
                <a:solidFill>
                  <a:srgbClr val="252323"/>
                </a:solidFill>
              </a:rPr>
              <a:t>, in </a:t>
            </a:r>
            <a:r>
              <a:rPr lang="en-US" dirty="0" err="1">
                <a:solidFill>
                  <a:srgbClr val="252323"/>
                </a:solidFill>
              </a:rPr>
              <a:t>particolare</a:t>
            </a:r>
            <a:r>
              <a:rPr lang="en-US" dirty="0">
                <a:solidFill>
                  <a:srgbClr val="252323"/>
                </a:solidFill>
              </a:rPr>
              <a:t> </a:t>
            </a:r>
            <a:r>
              <a:rPr lang="en-US" dirty="0" err="1">
                <a:solidFill>
                  <a:srgbClr val="252323"/>
                </a:solidFill>
              </a:rPr>
              <a:t>s.p.a</a:t>
            </a:r>
            <a:r>
              <a:rPr lang="en-US" dirty="0">
                <a:solidFill>
                  <a:srgbClr val="252323"/>
                </a:solidFill>
              </a:rPr>
              <a:t>. (</a:t>
            </a:r>
            <a:r>
              <a:rPr lang="en-US" dirty="0" err="1">
                <a:solidFill>
                  <a:srgbClr val="252323"/>
                </a:solidFill>
              </a:rPr>
              <a:t>societ</a:t>
            </a:r>
            <a:r>
              <a:rPr lang="it-IT" dirty="0">
                <a:solidFill>
                  <a:srgbClr val="252323"/>
                </a:solidFill>
              </a:rPr>
              <a:t>à</a:t>
            </a:r>
            <a:r>
              <a:rPr lang="en-US" dirty="0">
                <a:solidFill>
                  <a:srgbClr val="252323"/>
                </a:solidFill>
              </a:rPr>
              <a:t> per </a:t>
            </a:r>
            <a:r>
              <a:rPr lang="en-US" dirty="0" err="1">
                <a:solidFill>
                  <a:srgbClr val="252323"/>
                </a:solidFill>
              </a:rPr>
              <a:t>azioni</a:t>
            </a:r>
            <a:r>
              <a:rPr lang="en-US" dirty="0">
                <a:solidFill>
                  <a:srgbClr val="252323"/>
                </a:solidFill>
              </a:rPr>
              <a:t>), di </a:t>
            </a:r>
            <a:r>
              <a:rPr lang="en-US" dirty="0" err="1">
                <a:solidFill>
                  <a:srgbClr val="252323"/>
                </a:solidFill>
              </a:rPr>
              <a:t>grandi</a:t>
            </a:r>
            <a:r>
              <a:rPr lang="en-US" dirty="0">
                <a:solidFill>
                  <a:srgbClr val="252323"/>
                </a:solidFill>
              </a:rPr>
              <a:t> </a:t>
            </a:r>
            <a:r>
              <a:rPr lang="en-US" dirty="0" err="1">
                <a:solidFill>
                  <a:srgbClr val="252323"/>
                </a:solidFill>
              </a:rPr>
              <a:t>dimensioni</a:t>
            </a:r>
            <a:endParaRPr lang="it-IT" dirty="0">
              <a:solidFill>
                <a:srgbClr val="252323"/>
              </a:solidFill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7463643-1EB2-A0D1-8D57-3EF0231D7DFF}"/>
              </a:ext>
            </a:extLst>
          </p:cNvPr>
          <p:cNvSpPr/>
          <p:nvPr/>
        </p:nvSpPr>
        <p:spPr>
          <a:xfrm>
            <a:off x="888610" y="3263178"/>
            <a:ext cx="2036027" cy="625282"/>
          </a:xfrm>
          <a:prstGeom prst="roundRect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rgbClr val="F7E1D7"/>
                </a:solidFill>
              </a:rPr>
              <a:t>Localizzazione</a:t>
            </a:r>
            <a:endParaRPr lang="it-IT" sz="3600" dirty="0">
              <a:solidFill>
                <a:srgbClr val="F7E1D7"/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406FE3D-8AF6-C207-A149-496621FDD2A7}"/>
              </a:ext>
            </a:extLst>
          </p:cNvPr>
          <p:cNvSpPr/>
          <p:nvPr/>
        </p:nvSpPr>
        <p:spPr>
          <a:xfrm>
            <a:off x="2924637" y="3889503"/>
            <a:ext cx="2194619" cy="1101403"/>
          </a:xfrm>
          <a:prstGeom prst="roundRect">
            <a:avLst/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600" b="1" i="0" dirty="0">
                <a:solidFill>
                  <a:srgbClr val="252323"/>
                </a:solidFill>
                <a:effectLst/>
                <a:latin typeface="Gotham"/>
              </a:rPr>
              <a:t>ELICA S.P.A.</a:t>
            </a:r>
            <a:br>
              <a:rPr lang="it-IT" sz="1600" dirty="0">
                <a:solidFill>
                  <a:srgbClr val="252323"/>
                </a:solidFill>
              </a:rPr>
            </a:br>
            <a:r>
              <a:rPr lang="it-IT" sz="1600" b="0" i="0" dirty="0">
                <a:solidFill>
                  <a:srgbClr val="252323"/>
                </a:solidFill>
                <a:effectLst/>
                <a:latin typeface="Gotham"/>
              </a:rPr>
              <a:t>60044 Fabriano</a:t>
            </a:r>
            <a:br>
              <a:rPr lang="it-IT" sz="1600" dirty="0">
                <a:solidFill>
                  <a:srgbClr val="252323"/>
                </a:solidFill>
              </a:rPr>
            </a:br>
            <a:r>
              <a:rPr lang="it-IT" sz="1600" b="0" i="0" dirty="0">
                <a:solidFill>
                  <a:srgbClr val="252323"/>
                </a:solidFill>
                <a:effectLst/>
                <a:latin typeface="Gotham"/>
              </a:rPr>
              <a:t>Mergo - Cerreto</a:t>
            </a:r>
            <a:br>
              <a:rPr lang="it-IT" sz="1600" dirty="0">
                <a:solidFill>
                  <a:srgbClr val="252323"/>
                </a:solidFill>
              </a:rPr>
            </a:br>
            <a:r>
              <a:rPr lang="it-IT" sz="1600" b="0" i="0" dirty="0">
                <a:solidFill>
                  <a:srgbClr val="252323"/>
                </a:solidFill>
                <a:effectLst/>
                <a:latin typeface="Gotham"/>
              </a:rPr>
              <a:t>Via Ermanno Casoli, 2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9BEA61B-FEBE-F62C-01A1-6C8B27D8AEBC}"/>
              </a:ext>
            </a:extLst>
          </p:cNvPr>
          <p:cNvSpPr/>
          <p:nvPr/>
        </p:nvSpPr>
        <p:spPr>
          <a:xfrm>
            <a:off x="6873339" y="2545408"/>
            <a:ext cx="2901142" cy="717770"/>
          </a:xfrm>
          <a:prstGeom prst="roundRect">
            <a:avLst/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252323"/>
                </a:solidFill>
              </a:rPr>
              <a:t>L</a:t>
            </a:r>
            <a:r>
              <a:rPr lang="it-IT" dirty="0" err="1">
                <a:solidFill>
                  <a:srgbClr val="252323"/>
                </a:solidFill>
              </a:rPr>
              <a:t>eader</a:t>
            </a:r>
            <a:r>
              <a:rPr lang="it-IT" dirty="0">
                <a:solidFill>
                  <a:srgbClr val="252323"/>
                </a:solidFill>
              </a:rPr>
              <a:t> mondiale dei sistemi di aspirazione in cucina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6FAB73A-6E31-AF85-E8A6-2F61E01BDABC}"/>
              </a:ext>
            </a:extLst>
          </p:cNvPr>
          <p:cNvSpPr/>
          <p:nvPr/>
        </p:nvSpPr>
        <p:spPr>
          <a:xfrm>
            <a:off x="9753247" y="1920126"/>
            <a:ext cx="1194615" cy="625282"/>
          </a:xfrm>
          <a:prstGeom prst="roundRect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rgbClr val="F7E1D7"/>
                </a:solidFill>
              </a:rPr>
              <a:t>Settore</a:t>
            </a:r>
            <a:endParaRPr lang="it-IT" sz="3600" dirty="0">
              <a:solidFill>
                <a:srgbClr val="F7E1D7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5EB430C-253A-173D-24C6-A9BE96A17B60}"/>
              </a:ext>
            </a:extLst>
          </p:cNvPr>
          <p:cNvSpPr/>
          <p:nvPr/>
        </p:nvSpPr>
        <p:spPr>
          <a:xfrm>
            <a:off x="9997265" y="4198467"/>
            <a:ext cx="1336431" cy="625282"/>
          </a:xfrm>
          <a:prstGeom prst="roundRect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7E1D7"/>
                </a:solidFill>
              </a:rPr>
              <a:t>Mercato</a:t>
            </a:r>
            <a:endParaRPr lang="it-IT" sz="3600" dirty="0">
              <a:solidFill>
                <a:srgbClr val="F7E1D7"/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BC1C17F-85C6-3195-B8FC-5DAC2FEBB344}"/>
              </a:ext>
            </a:extLst>
          </p:cNvPr>
          <p:cNvSpPr/>
          <p:nvPr/>
        </p:nvSpPr>
        <p:spPr>
          <a:xfrm>
            <a:off x="6771867" y="4823749"/>
            <a:ext cx="3225398" cy="1280229"/>
          </a:xfrm>
          <a:prstGeom prst="roundRect">
            <a:avLst/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olidFill>
                  <a:srgbClr val="252323"/>
                </a:solidFill>
              </a:rPr>
              <a:t>Principalmente</a:t>
            </a:r>
            <a:r>
              <a:rPr lang="en-US" dirty="0">
                <a:solidFill>
                  <a:srgbClr val="252323"/>
                </a:solidFill>
              </a:rPr>
              <a:t> </a:t>
            </a:r>
            <a:r>
              <a:rPr lang="en-US" dirty="0" err="1">
                <a:solidFill>
                  <a:srgbClr val="252323"/>
                </a:solidFill>
              </a:rPr>
              <a:t>indirizzati</a:t>
            </a:r>
            <a:r>
              <a:rPr lang="en-US" dirty="0">
                <a:solidFill>
                  <a:srgbClr val="252323"/>
                </a:solidFill>
              </a:rPr>
              <a:t> verso la </a:t>
            </a:r>
            <a:r>
              <a:rPr lang="en-US" dirty="0" err="1">
                <a:solidFill>
                  <a:srgbClr val="252323"/>
                </a:solidFill>
              </a:rPr>
              <a:t>distribuzione</a:t>
            </a:r>
            <a:r>
              <a:rPr lang="en-US" dirty="0">
                <a:solidFill>
                  <a:srgbClr val="252323"/>
                </a:solidFill>
              </a:rPr>
              <a:t> </a:t>
            </a:r>
            <a:r>
              <a:rPr lang="en-US" dirty="0" err="1">
                <a:solidFill>
                  <a:srgbClr val="252323"/>
                </a:solidFill>
              </a:rPr>
              <a:t>presso</a:t>
            </a:r>
            <a:r>
              <a:rPr lang="en-US" dirty="0">
                <a:solidFill>
                  <a:srgbClr val="252323"/>
                </a:solidFill>
              </a:rPr>
              <a:t> </a:t>
            </a:r>
            <a:r>
              <a:rPr lang="en-US" dirty="0" err="1">
                <a:solidFill>
                  <a:srgbClr val="252323"/>
                </a:solidFill>
              </a:rPr>
              <a:t>rivenditori</a:t>
            </a:r>
            <a:r>
              <a:rPr lang="en-US" dirty="0">
                <a:solidFill>
                  <a:srgbClr val="252323"/>
                </a:solidFill>
              </a:rPr>
              <a:t>, </a:t>
            </a:r>
            <a:r>
              <a:rPr lang="en-US" dirty="0" err="1">
                <a:solidFill>
                  <a:srgbClr val="252323"/>
                </a:solidFill>
              </a:rPr>
              <a:t>quali</a:t>
            </a:r>
            <a:r>
              <a:rPr lang="en-US" dirty="0">
                <a:solidFill>
                  <a:srgbClr val="252323"/>
                </a:solidFill>
              </a:rPr>
              <a:t> </a:t>
            </a:r>
            <a:r>
              <a:rPr lang="en-US" dirty="0" err="1">
                <a:solidFill>
                  <a:srgbClr val="252323"/>
                </a:solidFill>
              </a:rPr>
              <a:t>negozi</a:t>
            </a:r>
            <a:r>
              <a:rPr lang="en-US" dirty="0">
                <a:solidFill>
                  <a:srgbClr val="252323"/>
                </a:solidFill>
              </a:rPr>
              <a:t> di </a:t>
            </a:r>
            <a:r>
              <a:rPr lang="en-US" dirty="0" err="1">
                <a:solidFill>
                  <a:srgbClr val="252323"/>
                </a:solidFill>
              </a:rPr>
              <a:t>arredamenti</a:t>
            </a:r>
            <a:endParaRPr lang="it-IT" dirty="0">
              <a:solidFill>
                <a:srgbClr val="25232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36649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Isosceles Triangle 63">
            <a:extLst>
              <a:ext uri="{FF2B5EF4-FFF2-40B4-BE49-F238E27FC236}">
                <a16:creationId xmlns:a16="http://schemas.microsoft.com/office/drawing/2014/main" id="{A8328966-0A77-D155-496F-F257F3FD6261}"/>
              </a:ext>
            </a:extLst>
          </p:cNvPr>
          <p:cNvSpPr/>
          <p:nvPr/>
        </p:nvSpPr>
        <p:spPr>
          <a:xfrm rot="10800000">
            <a:off x="10305282" y="3043925"/>
            <a:ext cx="315884" cy="315884"/>
          </a:xfrm>
          <a:prstGeom prst="triangle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6" name="Isosceles Triangle 55">
            <a:extLst>
              <a:ext uri="{FF2B5EF4-FFF2-40B4-BE49-F238E27FC236}">
                <a16:creationId xmlns:a16="http://schemas.microsoft.com/office/drawing/2014/main" id="{0CB9A3E9-5707-102C-FC4B-32D3A96A1A89}"/>
              </a:ext>
            </a:extLst>
          </p:cNvPr>
          <p:cNvSpPr/>
          <p:nvPr/>
        </p:nvSpPr>
        <p:spPr>
          <a:xfrm rot="10800000">
            <a:off x="6996816" y="3022600"/>
            <a:ext cx="315884" cy="315884"/>
          </a:xfrm>
          <a:prstGeom prst="triangle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4" name="Isosceles Triangle 43">
            <a:extLst>
              <a:ext uri="{FF2B5EF4-FFF2-40B4-BE49-F238E27FC236}">
                <a16:creationId xmlns:a16="http://schemas.microsoft.com/office/drawing/2014/main" id="{307CF376-3DA8-11CD-180E-1EAB88504B22}"/>
              </a:ext>
            </a:extLst>
          </p:cNvPr>
          <p:cNvSpPr/>
          <p:nvPr/>
        </p:nvSpPr>
        <p:spPr>
          <a:xfrm rot="10800000">
            <a:off x="3883670" y="3022600"/>
            <a:ext cx="315884" cy="315884"/>
          </a:xfrm>
          <a:prstGeom prst="triangle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079F38A9-FEBE-78D6-CA50-0882363D03AA}"/>
              </a:ext>
            </a:extLst>
          </p:cNvPr>
          <p:cNvSpPr/>
          <p:nvPr/>
        </p:nvSpPr>
        <p:spPr>
          <a:xfrm>
            <a:off x="5228012" y="261389"/>
            <a:ext cx="1735975" cy="859917"/>
          </a:xfrm>
          <a:prstGeom prst="roundRect">
            <a:avLst/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252323"/>
                </a:solidFill>
              </a:rPr>
              <a:t>Storia</a:t>
            </a:r>
            <a:endParaRPr lang="it-IT" sz="3600" dirty="0">
              <a:solidFill>
                <a:srgbClr val="252323"/>
              </a:solidFill>
            </a:endParaRPr>
          </a:p>
        </p:txBody>
      </p: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8B717279-3891-B189-3CB6-82E2CE8825B3}"/>
              </a:ext>
            </a:extLst>
          </p:cNvPr>
          <p:cNvSpPr/>
          <p:nvPr/>
        </p:nvSpPr>
        <p:spPr>
          <a:xfrm>
            <a:off x="1188720" y="3496784"/>
            <a:ext cx="10149840" cy="367885"/>
          </a:xfrm>
          <a:prstGeom prst="rightArrow">
            <a:avLst>
              <a:gd name="adj1" fmla="val 50000"/>
              <a:gd name="adj2" fmla="val 86154"/>
            </a:avLst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01C2CE75-3D30-7EFA-7DCA-FA806FABD2EC}"/>
              </a:ext>
            </a:extLst>
          </p:cNvPr>
          <p:cNvSpPr/>
          <p:nvPr/>
        </p:nvSpPr>
        <p:spPr>
          <a:xfrm>
            <a:off x="723207" y="1988793"/>
            <a:ext cx="1346662" cy="1143952"/>
          </a:xfrm>
          <a:prstGeom prst="roundRect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00" dirty="0">
                <a:solidFill>
                  <a:srgbClr val="F7E1D7"/>
                </a:solidFill>
              </a:rPr>
              <a:t>1970</a:t>
            </a:r>
          </a:p>
          <a:p>
            <a:pPr algn="ctr"/>
            <a:r>
              <a:rPr lang="it-IT" sz="1400" dirty="0">
                <a:solidFill>
                  <a:srgbClr val="F7E1D7"/>
                </a:solidFill>
              </a:rPr>
              <a:t>Ermano Casoli fonda Elica a Fabriano</a:t>
            </a:r>
          </a:p>
        </p:txBody>
      </p:sp>
      <p:sp>
        <p:nvSpPr>
          <p:cNvPr id="29" name="Isosceles Triangle 28">
            <a:extLst>
              <a:ext uri="{FF2B5EF4-FFF2-40B4-BE49-F238E27FC236}">
                <a16:creationId xmlns:a16="http://schemas.microsoft.com/office/drawing/2014/main" id="{B83CBECE-E30F-9136-08C7-95C5E5D09ADD}"/>
              </a:ext>
            </a:extLst>
          </p:cNvPr>
          <p:cNvSpPr/>
          <p:nvPr/>
        </p:nvSpPr>
        <p:spPr>
          <a:xfrm rot="10800000">
            <a:off x="1238596" y="3022600"/>
            <a:ext cx="315884" cy="315884"/>
          </a:xfrm>
          <a:prstGeom prst="triangle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0" name="Flowchart: Connector 29">
            <a:extLst>
              <a:ext uri="{FF2B5EF4-FFF2-40B4-BE49-F238E27FC236}">
                <a16:creationId xmlns:a16="http://schemas.microsoft.com/office/drawing/2014/main" id="{2486E467-63F7-8350-CA1E-4BE81918267D}"/>
              </a:ext>
            </a:extLst>
          </p:cNvPr>
          <p:cNvSpPr/>
          <p:nvPr/>
        </p:nvSpPr>
        <p:spPr>
          <a:xfrm>
            <a:off x="1088967" y="3359809"/>
            <a:ext cx="623455" cy="606822"/>
          </a:xfrm>
          <a:prstGeom prst="flowChartConnector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1" name="Picture 30" descr="Logo, company name&#10;&#10;Description automatically generated">
            <a:extLst>
              <a:ext uri="{FF2B5EF4-FFF2-40B4-BE49-F238E27FC236}">
                <a16:creationId xmlns:a16="http://schemas.microsoft.com/office/drawing/2014/main" id="{FE2CDC71-F1B0-5E89-78BA-6D564A02D7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532" b="95253" l="4808" r="96635">
                        <a14:foregroundMark x1="32212" y1="26266" x2="32212" y2="26266"/>
                        <a14:foregroundMark x1="57212" y1="6329" x2="57212" y2="6329"/>
                        <a14:foregroundMark x1="5769" y1="69304" x2="5769" y2="69304"/>
                        <a14:foregroundMark x1="89904" y1="38291" x2="89904" y2="38291"/>
                        <a14:foregroundMark x1="96635" y1="39873" x2="96635" y2="39873"/>
                        <a14:foregroundMark x1="58173" y1="2532" x2="58173" y2="2532"/>
                        <a14:foregroundMark x1="77885" y1="82595" x2="77885" y2="82595"/>
                        <a14:foregroundMark x1="43269" y1="91139" x2="43269" y2="91139"/>
                        <a14:foregroundMark x1="47596" y1="95253" x2="47596" y2="952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871" y="3484219"/>
            <a:ext cx="235646" cy="358001"/>
          </a:xfrm>
          <a:prstGeom prst="rect">
            <a:avLst/>
          </a:prstGeom>
        </p:spPr>
      </p:pic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E5D251EE-BDD9-9F7C-520B-28A6527993EC}"/>
              </a:ext>
            </a:extLst>
          </p:cNvPr>
          <p:cNvSpPr/>
          <p:nvPr/>
        </p:nvSpPr>
        <p:spPr>
          <a:xfrm>
            <a:off x="2011287" y="4258115"/>
            <a:ext cx="1346662" cy="1143952"/>
          </a:xfrm>
          <a:prstGeom prst="roundRect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00" dirty="0">
                <a:solidFill>
                  <a:srgbClr val="F7E1D7"/>
                </a:solidFill>
              </a:rPr>
              <a:t>1978</a:t>
            </a:r>
          </a:p>
          <a:p>
            <a:pPr algn="ctr"/>
            <a:r>
              <a:rPr lang="it-IT" sz="1200" dirty="0">
                <a:solidFill>
                  <a:srgbClr val="F7E1D7"/>
                </a:solidFill>
              </a:rPr>
              <a:t>Morte di Ermano Casoli, succedono il figlio e la madre</a:t>
            </a:r>
          </a:p>
        </p:txBody>
      </p:sp>
      <p:sp>
        <p:nvSpPr>
          <p:cNvPr id="33" name="Isosceles Triangle 32">
            <a:extLst>
              <a:ext uri="{FF2B5EF4-FFF2-40B4-BE49-F238E27FC236}">
                <a16:creationId xmlns:a16="http://schemas.microsoft.com/office/drawing/2014/main" id="{B1497C0D-1368-F92B-E9E9-BA2C70C1B524}"/>
              </a:ext>
            </a:extLst>
          </p:cNvPr>
          <p:cNvSpPr/>
          <p:nvPr/>
        </p:nvSpPr>
        <p:spPr>
          <a:xfrm>
            <a:off x="2508031" y="4033812"/>
            <a:ext cx="315884" cy="315884"/>
          </a:xfrm>
          <a:prstGeom prst="triangle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4" name="Flowchart: Connector 33">
            <a:extLst>
              <a:ext uri="{FF2B5EF4-FFF2-40B4-BE49-F238E27FC236}">
                <a16:creationId xmlns:a16="http://schemas.microsoft.com/office/drawing/2014/main" id="{74B17F24-7439-F7AB-C28B-15AAFB9C62D5}"/>
              </a:ext>
            </a:extLst>
          </p:cNvPr>
          <p:cNvSpPr/>
          <p:nvPr/>
        </p:nvSpPr>
        <p:spPr>
          <a:xfrm>
            <a:off x="2354246" y="3381134"/>
            <a:ext cx="623455" cy="606822"/>
          </a:xfrm>
          <a:prstGeom prst="flowChartConnector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5" name="Picture 34" descr="Logo, company name&#10;&#10;Description automatically generated">
            <a:extLst>
              <a:ext uri="{FF2B5EF4-FFF2-40B4-BE49-F238E27FC236}">
                <a16:creationId xmlns:a16="http://schemas.microsoft.com/office/drawing/2014/main" id="{1F8400F2-959A-9685-BDF3-6C0CB2F196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532" b="95253" l="4808" r="96635">
                        <a14:foregroundMark x1="32212" y1="26266" x2="32212" y2="26266"/>
                        <a14:foregroundMark x1="57212" y1="6329" x2="57212" y2="6329"/>
                        <a14:foregroundMark x1="5769" y1="69304" x2="5769" y2="69304"/>
                        <a14:foregroundMark x1="89904" y1="38291" x2="89904" y2="38291"/>
                        <a14:foregroundMark x1="96635" y1="39873" x2="96635" y2="39873"/>
                        <a14:foregroundMark x1="58173" y1="2532" x2="58173" y2="2532"/>
                        <a14:foregroundMark x1="77885" y1="82595" x2="77885" y2="82595"/>
                        <a14:foregroundMark x1="43269" y1="91139" x2="43269" y2="91139"/>
                        <a14:foregroundMark x1="47596" y1="95253" x2="47596" y2="952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8150" y="3505544"/>
            <a:ext cx="235646" cy="358001"/>
          </a:xfrm>
          <a:prstGeom prst="rect">
            <a:avLst/>
          </a:prstGeom>
        </p:spPr>
      </p:pic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2609A194-B0D3-B894-4735-A180C1EA8749}"/>
              </a:ext>
            </a:extLst>
          </p:cNvPr>
          <p:cNvSpPr/>
          <p:nvPr/>
        </p:nvSpPr>
        <p:spPr>
          <a:xfrm>
            <a:off x="3368281" y="1707602"/>
            <a:ext cx="1346662" cy="1425143"/>
          </a:xfrm>
          <a:prstGeom prst="roundRect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00" dirty="0">
                <a:solidFill>
                  <a:srgbClr val="F7E1D7"/>
                </a:solidFill>
              </a:rPr>
              <a:t>1994-2002</a:t>
            </a:r>
          </a:p>
          <a:p>
            <a:pPr algn="ctr"/>
            <a:r>
              <a:rPr lang="en-US" sz="1400" dirty="0" err="1">
                <a:solidFill>
                  <a:srgbClr val="F7E1D7"/>
                </a:solidFill>
              </a:rPr>
              <a:t>Primi</a:t>
            </a:r>
            <a:r>
              <a:rPr lang="en-US" sz="1400" dirty="0">
                <a:solidFill>
                  <a:srgbClr val="F7E1D7"/>
                </a:solidFill>
              </a:rPr>
              <a:t> </a:t>
            </a:r>
            <a:r>
              <a:rPr lang="en-US" sz="1400" dirty="0" err="1">
                <a:solidFill>
                  <a:srgbClr val="F7E1D7"/>
                </a:solidFill>
              </a:rPr>
              <a:t>passi</a:t>
            </a:r>
            <a:r>
              <a:rPr lang="en-US" sz="1400" dirty="0">
                <a:solidFill>
                  <a:srgbClr val="F7E1D7"/>
                </a:solidFill>
              </a:rPr>
              <a:t> verso </a:t>
            </a:r>
            <a:r>
              <a:rPr lang="en-US" sz="1400" dirty="0" err="1">
                <a:solidFill>
                  <a:srgbClr val="F7E1D7"/>
                </a:solidFill>
              </a:rPr>
              <a:t>un’impresa</a:t>
            </a:r>
            <a:r>
              <a:rPr lang="en-US" sz="1400" dirty="0">
                <a:solidFill>
                  <a:srgbClr val="F7E1D7"/>
                </a:solidFill>
              </a:rPr>
              <a:t> </a:t>
            </a:r>
            <a:r>
              <a:rPr lang="en-US" sz="1400" dirty="0" err="1">
                <a:solidFill>
                  <a:srgbClr val="F7E1D7"/>
                </a:solidFill>
              </a:rPr>
              <a:t>solida</a:t>
            </a:r>
            <a:r>
              <a:rPr lang="en-US" sz="1400" dirty="0">
                <a:solidFill>
                  <a:srgbClr val="F7E1D7"/>
                </a:solidFill>
              </a:rPr>
              <a:t> ed </a:t>
            </a:r>
            <a:r>
              <a:rPr lang="en-US" sz="1400" dirty="0" err="1">
                <a:solidFill>
                  <a:srgbClr val="F7E1D7"/>
                </a:solidFill>
              </a:rPr>
              <a:t>estesa</a:t>
            </a:r>
            <a:endParaRPr lang="en-US" sz="1400" dirty="0">
              <a:solidFill>
                <a:srgbClr val="F7E1D7"/>
              </a:solidFill>
            </a:endParaRPr>
          </a:p>
        </p:txBody>
      </p:sp>
      <p:sp>
        <p:nvSpPr>
          <p:cNvPr id="45" name="Flowchart: Connector 44">
            <a:extLst>
              <a:ext uri="{FF2B5EF4-FFF2-40B4-BE49-F238E27FC236}">
                <a16:creationId xmlns:a16="http://schemas.microsoft.com/office/drawing/2014/main" id="{9F98097C-3DAB-EE67-1711-53C655A2540E}"/>
              </a:ext>
            </a:extLst>
          </p:cNvPr>
          <p:cNvSpPr/>
          <p:nvPr/>
        </p:nvSpPr>
        <p:spPr>
          <a:xfrm>
            <a:off x="3734041" y="3359809"/>
            <a:ext cx="623455" cy="606822"/>
          </a:xfrm>
          <a:prstGeom prst="flowChartConnector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6" name="Picture 45" descr="Logo, company name&#10;&#10;Description automatically generated">
            <a:extLst>
              <a:ext uri="{FF2B5EF4-FFF2-40B4-BE49-F238E27FC236}">
                <a16:creationId xmlns:a16="http://schemas.microsoft.com/office/drawing/2014/main" id="{EB0BE492-0AB4-955D-9798-EC5D58F01D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532" b="95253" l="4808" r="96635">
                        <a14:foregroundMark x1="32212" y1="26266" x2="32212" y2="26266"/>
                        <a14:foregroundMark x1="57212" y1="6329" x2="57212" y2="6329"/>
                        <a14:foregroundMark x1="5769" y1="69304" x2="5769" y2="69304"/>
                        <a14:foregroundMark x1="89904" y1="38291" x2="89904" y2="38291"/>
                        <a14:foregroundMark x1="96635" y1="39873" x2="96635" y2="39873"/>
                        <a14:foregroundMark x1="58173" y1="2532" x2="58173" y2="2532"/>
                        <a14:foregroundMark x1="77885" y1="82595" x2="77885" y2="82595"/>
                        <a14:foregroundMark x1="43269" y1="91139" x2="43269" y2="91139"/>
                        <a14:foregroundMark x1="47596" y1="95253" x2="47596" y2="952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7945" y="3484219"/>
            <a:ext cx="235646" cy="358001"/>
          </a:xfrm>
          <a:prstGeom prst="rect">
            <a:avLst/>
          </a:prstGeom>
        </p:spPr>
      </p:pic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DD4128C4-A461-AB52-8106-94AD304D4701}"/>
              </a:ext>
            </a:extLst>
          </p:cNvPr>
          <p:cNvSpPr/>
          <p:nvPr/>
        </p:nvSpPr>
        <p:spPr>
          <a:xfrm>
            <a:off x="4971222" y="4242025"/>
            <a:ext cx="1346662" cy="1318028"/>
          </a:xfrm>
          <a:prstGeom prst="roundRect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rgbClr val="F7E1D7"/>
                </a:solidFill>
              </a:rPr>
              <a:t>2004-2010</a:t>
            </a:r>
          </a:p>
          <a:p>
            <a:pPr algn="ctr"/>
            <a:r>
              <a:rPr lang="en-US" sz="1200" dirty="0" err="1">
                <a:solidFill>
                  <a:srgbClr val="F7E1D7"/>
                </a:solidFill>
              </a:rPr>
              <a:t>Espansione</a:t>
            </a:r>
            <a:r>
              <a:rPr lang="en-US" sz="1200" dirty="0">
                <a:solidFill>
                  <a:srgbClr val="F7E1D7"/>
                </a:solidFill>
              </a:rPr>
              <a:t> </a:t>
            </a:r>
            <a:r>
              <a:rPr lang="en-US" sz="1200" dirty="0" err="1">
                <a:solidFill>
                  <a:srgbClr val="F7E1D7"/>
                </a:solidFill>
              </a:rPr>
              <a:t>fuori</a:t>
            </a:r>
            <a:r>
              <a:rPr lang="en-US" sz="1200" dirty="0">
                <a:solidFill>
                  <a:srgbClr val="F7E1D7"/>
                </a:solidFill>
              </a:rPr>
              <a:t> UE, </a:t>
            </a:r>
            <a:r>
              <a:rPr lang="en-US" sz="1200" dirty="0" err="1">
                <a:solidFill>
                  <a:srgbClr val="F7E1D7"/>
                </a:solidFill>
              </a:rPr>
              <a:t>entrata</a:t>
            </a:r>
            <a:r>
              <a:rPr lang="en-US" sz="1200" dirty="0">
                <a:solidFill>
                  <a:srgbClr val="F7E1D7"/>
                </a:solidFill>
              </a:rPr>
              <a:t> </a:t>
            </a:r>
            <a:r>
              <a:rPr lang="en-US" sz="1200" dirty="0" err="1">
                <a:solidFill>
                  <a:srgbClr val="F7E1D7"/>
                </a:solidFill>
              </a:rPr>
              <a:t>nella</a:t>
            </a:r>
            <a:r>
              <a:rPr lang="en-US" sz="1200" dirty="0">
                <a:solidFill>
                  <a:srgbClr val="F7E1D7"/>
                </a:solidFill>
              </a:rPr>
              <a:t> </a:t>
            </a:r>
            <a:r>
              <a:rPr lang="en-US" sz="1200" dirty="0" err="1">
                <a:solidFill>
                  <a:srgbClr val="F7E1D7"/>
                </a:solidFill>
              </a:rPr>
              <a:t>borsa</a:t>
            </a:r>
            <a:r>
              <a:rPr lang="en-US" sz="1200" dirty="0">
                <a:solidFill>
                  <a:srgbClr val="F7E1D7"/>
                </a:solidFill>
              </a:rPr>
              <a:t> </a:t>
            </a:r>
            <a:r>
              <a:rPr lang="en-US" sz="1200" dirty="0" err="1">
                <a:solidFill>
                  <a:srgbClr val="F7E1D7"/>
                </a:solidFill>
              </a:rPr>
              <a:t>italiana</a:t>
            </a:r>
            <a:r>
              <a:rPr lang="en-US" sz="1200" dirty="0">
                <a:solidFill>
                  <a:srgbClr val="F7E1D7"/>
                </a:solidFill>
              </a:rPr>
              <a:t>, </a:t>
            </a:r>
            <a:r>
              <a:rPr lang="en-US" sz="1200" dirty="0" err="1">
                <a:solidFill>
                  <a:srgbClr val="F7E1D7"/>
                </a:solidFill>
              </a:rPr>
              <a:t>acquisizione</a:t>
            </a:r>
            <a:r>
              <a:rPr lang="en-US" sz="1200" dirty="0">
                <a:solidFill>
                  <a:srgbClr val="F7E1D7"/>
                </a:solidFill>
              </a:rPr>
              <a:t> di </a:t>
            </a:r>
            <a:r>
              <a:rPr lang="en-US" sz="1200" dirty="0" err="1">
                <a:solidFill>
                  <a:srgbClr val="F7E1D7"/>
                </a:solidFill>
              </a:rPr>
              <a:t>societ</a:t>
            </a:r>
            <a:r>
              <a:rPr lang="it-IT" sz="1200" dirty="0">
                <a:solidFill>
                  <a:srgbClr val="F7E1D7"/>
                </a:solidFill>
              </a:rPr>
              <a:t>à</a:t>
            </a:r>
            <a:r>
              <a:rPr lang="en-US" sz="1200" dirty="0">
                <a:solidFill>
                  <a:srgbClr val="F7E1D7"/>
                </a:solidFill>
              </a:rPr>
              <a:t> private</a:t>
            </a:r>
            <a:endParaRPr lang="it-IT" sz="1200" dirty="0">
              <a:solidFill>
                <a:srgbClr val="F7E1D7"/>
              </a:solidFill>
            </a:endParaRPr>
          </a:p>
        </p:txBody>
      </p:sp>
      <p:sp>
        <p:nvSpPr>
          <p:cNvPr id="52" name="Isosceles Triangle 51">
            <a:extLst>
              <a:ext uri="{FF2B5EF4-FFF2-40B4-BE49-F238E27FC236}">
                <a16:creationId xmlns:a16="http://schemas.microsoft.com/office/drawing/2014/main" id="{6D3B858E-194D-4C93-1F4F-75DF199A34AC}"/>
              </a:ext>
            </a:extLst>
          </p:cNvPr>
          <p:cNvSpPr/>
          <p:nvPr/>
        </p:nvSpPr>
        <p:spPr>
          <a:xfrm>
            <a:off x="5467966" y="4017722"/>
            <a:ext cx="315884" cy="315884"/>
          </a:xfrm>
          <a:prstGeom prst="triangle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3" name="Flowchart: Connector 52">
            <a:extLst>
              <a:ext uri="{FF2B5EF4-FFF2-40B4-BE49-F238E27FC236}">
                <a16:creationId xmlns:a16="http://schemas.microsoft.com/office/drawing/2014/main" id="{40629F48-0326-8241-06E5-D15F0850152A}"/>
              </a:ext>
            </a:extLst>
          </p:cNvPr>
          <p:cNvSpPr/>
          <p:nvPr/>
        </p:nvSpPr>
        <p:spPr>
          <a:xfrm>
            <a:off x="5314181" y="3365044"/>
            <a:ext cx="623455" cy="606822"/>
          </a:xfrm>
          <a:prstGeom prst="flowChartConnector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4" name="Picture 53" descr="Logo, company name&#10;&#10;Description automatically generated">
            <a:extLst>
              <a:ext uri="{FF2B5EF4-FFF2-40B4-BE49-F238E27FC236}">
                <a16:creationId xmlns:a16="http://schemas.microsoft.com/office/drawing/2014/main" id="{B761D2C0-D25D-8543-F837-41AE6BA3A4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532" b="95253" l="4808" r="96635">
                        <a14:foregroundMark x1="32212" y1="26266" x2="32212" y2="26266"/>
                        <a14:foregroundMark x1="57212" y1="6329" x2="57212" y2="6329"/>
                        <a14:foregroundMark x1="5769" y1="69304" x2="5769" y2="69304"/>
                        <a14:foregroundMark x1="89904" y1="38291" x2="89904" y2="38291"/>
                        <a14:foregroundMark x1="96635" y1="39873" x2="96635" y2="39873"/>
                        <a14:foregroundMark x1="58173" y1="2532" x2="58173" y2="2532"/>
                        <a14:foregroundMark x1="77885" y1="82595" x2="77885" y2="82595"/>
                        <a14:foregroundMark x1="43269" y1="91139" x2="43269" y2="91139"/>
                        <a14:foregroundMark x1="47596" y1="95253" x2="47596" y2="952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085" y="3489454"/>
            <a:ext cx="235646" cy="358001"/>
          </a:xfrm>
          <a:prstGeom prst="rect">
            <a:avLst/>
          </a:prstGeom>
        </p:spPr>
      </p:pic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9591547C-884F-724A-FAB4-5A3E8DB24D19}"/>
              </a:ext>
            </a:extLst>
          </p:cNvPr>
          <p:cNvSpPr/>
          <p:nvPr/>
        </p:nvSpPr>
        <p:spPr>
          <a:xfrm>
            <a:off x="6481427" y="1676915"/>
            <a:ext cx="1346662" cy="1455830"/>
          </a:xfrm>
          <a:prstGeom prst="roundRect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00" dirty="0">
                <a:solidFill>
                  <a:srgbClr val="F7E1D7"/>
                </a:solidFill>
              </a:rPr>
              <a:t>2011</a:t>
            </a:r>
          </a:p>
          <a:p>
            <a:pPr algn="ctr"/>
            <a:r>
              <a:rPr lang="en-US" sz="1400" dirty="0" err="1">
                <a:solidFill>
                  <a:srgbClr val="F7E1D7"/>
                </a:solidFill>
              </a:rPr>
              <a:t>Assegnazione</a:t>
            </a:r>
            <a:r>
              <a:rPr lang="en-US" sz="1400" dirty="0">
                <a:solidFill>
                  <a:srgbClr val="F7E1D7"/>
                </a:solidFill>
              </a:rPr>
              <a:t> di </a:t>
            </a:r>
            <a:r>
              <a:rPr lang="en-US" sz="1400" dirty="0" err="1">
                <a:solidFill>
                  <a:srgbClr val="F7E1D7"/>
                </a:solidFill>
              </a:rPr>
              <a:t>numerosi</a:t>
            </a:r>
            <a:r>
              <a:rPr lang="en-US" sz="1400" dirty="0">
                <a:solidFill>
                  <a:srgbClr val="F7E1D7"/>
                </a:solidFill>
              </a:rPr>
              <a:t> </a:t>
            </a:r>
            <a:r>
              <a:rPr lang="en-US" sz="1400" dirty="0" err="1">
                <a:solidFill>
                  <a:srgbClr val="F7E1D7"/>
                </a:solidFill>
              </a:rPr>
              <a:t>premi</a:t>
            </a:r>
            <a:r>
              <a:rPr lang="en-US" sz="1400" dirty="0">
                <a:solidFill>
                  <a:srgbClr val="F7E1D7"/>
                </a:solidFill>
              </a:rPr>
              <a:t> </a:t>
            </a:r>
            <a:r>
              <a:rPr lang="en-US" sz="1400" dirty="0" err="1">
                <a:solidFill>
                  <a:srgbClr val="F7E1D7"/>
                </a:solidFill>
              </a:rPr>
              <a:t>tra</a:t>
            </a:r>
            <a:r>
              <a:rPr lang="en-US" sz="1400" dirty="0">
                <a:solidFill>
                  <a:srgbClr val="F7E1D7"/>
                </a:solidFill>
              </a:rPr>
              <a:t> cui il “</a:t>
            </a:r>
            <a:r>
              <a:rPr lang="en-US" sz="1400" dirty="0" err="1">
                <a:solidFill>
                  <a:srgbClr val="F7E1D7"/>
                </a:solidFill>
              </a:rPr>
              <a:t>Compasso</a:t>
            </a:r>
            <a:r>
              <a:rPr lang="en-US" sz="1400" dirty="0">
                <a:solidFill>
                  <a:srgbClr val="F7E1D7"/>
                </a:solidFill>
              </a:rPr>
              <a:t> </a:t>
            </a:r>
            <a:r>
              <a:rPr lang="en-US" sz="1400" dirty="0" err="1">
                <a:solidFill>
                  <a:srgbClr val="F7E1D7"/>
                </a:solidFill>
              </a:rPr>
              <a:t>d’Oro</a:t>
            </a:r>
            <a:r>
              <a:rPr lang="en-US" sz="1400" dirty="0">
                <a:solidFill>
                  <a:srgbClr val="F7E1D7"/>
                </a:solidFill>
              </a:rPr>
              <a:t>” (2018)</a:t>
            </a:r>
            <a:endParaRPr lang="it-IT" sz="1400" dirty="0">
              <a:solidFill>
                <a:srgbClr val="F7E1D7"/>
              </a:solidFill>
            </a:endParaRPr>
          </a:p>
        </p:txBody>
      </p:sp>
      <p:sp>
        <p:nvSpPr>
          <p:cNvPr id="57" name="Flowchart: Connector 56">
            <a:extLst>
              <a:ext uri="{FF2B5EF4-FFF2-40B4-BE49-F238E27FC236}">
                <a16:creationId xmlns:a16="http://schemas.microsoft.com/office/drawing/2014/main" id="{864A95C7-51AD-D84A-7B29-3FB933E81124}"/>
              </a:ext>
            </a:extLst>
          </p:cNvPr>
          <p:cNvSpPr/>
          <p:nvPr/>
        </p:nvSpPr>
        <p:spPr>
          <a:xfrm>
            <a:off x="6847187" y="3359809"/>
            <a:ext cx="623455" cy="606822"/>
          </a:xfrm>
          <a:prstGeom prst="flowChartConnector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8" name="Picture 57" descr="Logo, company name&#10;&#10;Description automatically generated">
            <a:extLst>
              <a:ext uri="{FF2B5EF4-FFF2-40B4-BE49-F238E27FC236}">
                <a16:creationId xmlns:a16="http://schemas.microsoft.com/office/drawing/2014/main" id="{8BCBA993-E764-CCD0-80DE-EABA1A98FC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532" b="95253" l="4808" r="96635">
                        <a14:foregroundMark x1="32212" y1="26266" x2="32212" y2="26266"/>
                        <a14:foregroundMark x1="57212" y1="6329" x2="57212" y2="6329"/>
                        <a14:foregroundMark x1="5769" y1="69304" x2="5769" y2="69304"/>
                        <a14:foregroundMark x1="89904" y1="38291" x2="89904" y2="38291"/>
                        <a14:foregroundMark x1="96635" y1="39873" x2="96635" y2="39873"/>
                        <a14:foregroundMark x1="58173" y1="2532" x2="58173" y2="2532"/>
                        <a14:foregroundMark x1="77885" y1="82595" x2="77885" y2="82595"/>
                        <a14:foregroundMark x1="43269" y1="91139" x2="43269" y2="91139"/>
                        <a14:foregroundMark x1="47596" y1="95253" x2="47596" y2="952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1091" y="3484219"/>
            <a:ext cx="235646" cy="358001"/>
          </a:xfrm>
          <a:prstGeom prst="rect">
            <a:avLst/>
          </a:prstGeom>
        </p:spPr>
      </p:pic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D7F84AF7-F9EB-CAA1-74E2-4C32CD1DC1FA}"/>
              </a:ext>
            </a:extLst>
          </p:cNvPr>
          <p:cNvSpPr/>
          <p:nvPr/>
        </p:nvSpPr>
        <p:spPr>
          <a:xfrm>
            <a:off x="8139816" y="4258115"/>
            <a:ext cx="1346662" cy="1237436"/>
          </a:xfrm>
          <a:prstGeom prst="roundRect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00" dirty="0">
                <a:solidFill>
                  <a:srgbClr val="F7E1D7"/>
                </a:solidFill>
              </a:rPr>
              <a:t>2016</a:t>
            </a:r>
          </a:p>
          <a:p>
            <a:pPr algn="ctr"/>
            <a:r>
              <a:rPr lang="en-US" sz="1400" dirty="0" err="1">
                <a:solidFill>
                  <a:srgbClr val="F7E1D7"/>
                </a:solidFill>
              </a:rPr>
              <a:t>Elica</a:t>
            </a:r>
            <a:r>
              <a:rPr lang="en-US" sz="1400" dirty="0">
                <a:solidFill>
                  <a:srgbClr val="F7E1D7"/>
                </a:solidFill>
              </a:rPr>
              <a:t> </a:t>
            </a:r>
            <a:r>
              <a:rPr lang="en-US" sz="1400" dirty="0" err="1">
                <a:solidFill>
                  <a:srgbClr val="F7E1D7"/>
                </a:solidFill>
              </a:rPr>
              <a:t>si</a:t>
            </a:r>
            <a:r>
              <a:rPr lang="en-US" sz="1400" dirty="0">
                <a:solidFill>
                  <a:srgbClr val="F7E1D7"/>
                </a:solidFill>
              </a:rPr>
              <a:t> Lancia </a:t>
            </a:r>
            <a:r>
              <a:rPr lang="en-US" sz="1400" dirty="0" err="1">
                <a:solidFill>
                  <a:srgbClr val="F7E1D7"/>
                </a:solidFill>
              </a:rPr>
              <a:t>nelmondo</a:t>
            </a:r>
            <a:r>
              <a:rPr lang="en-US" sz="1400" dirty="0">
                <a:solidFill>
                  <a:srgbClr val="F7E1D7"/>
                </a:solidFill>
              </a:rPr>
              <a:t> </a:t>
            </a:r>
            <a:r>
              <a:rPr lang="en-US" sz="1400" dirty="0" err="1">
                <a:solidFill>
                  <a:srgbClr val="F7E1D7"/>
                </a:solidFill>
              </a:rPr>
              <a:t>dell’IoT</a:t>
            </a:r>
            <a:r>
              <a:rPr lang="en-US" sz="1400" dirty="0">
                <a:solidFill>
                  <a:srgbClr val="F7E1D7"/>
                </a:solidFill>
              </a:rPr>
              <a:t> con A.Q.B.</a:t>
            </a:r>
            <a:endParaRPr lang="it-IT" sz="1200" dirty="0">
              <a:solidFill>
                <a:srgbClr val="F7E1D7"/>
              </a:solidFill>
            </a:endParaRPr>
          </a:p>
        </p:txBody>
      </p:sp>
      <p:sp>
        <p:nvSpPr>
          <p:cNvPr id="60" name="Isosceles Triangle 59">
            <a:extLst>
              <a:ext uri="{FF2B5EF4-FFF2-40B4-BE49-F238E27FC236}">
                <a16:creationId xmlns:a16="http://schemas.microsoft.com/office/drawing/2014/main" id="{580601F9-975D-7834-C8C0-621DD5FC5CE0}"/>
              </a:ext>
            </a:extLst>
          </p:cNvPr>
          <p:cNvSpPr/>
          <p:nvPr/>
        </p:nvSpPr>
        <p:spPr>
          <a:xfrm>
            <a:off x="8636560" y="4033812"/>
            <a:ext cx="315884" cy="315884"/>
          </a:xfrm>
          <a:prstGeom prst="triangle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1" name="Flowchart: Connector 60">
            <a:extLst>
              <a:ext uri="{FF2B5EF4-FFF2-40B4-BE49-F238E27FC236}">
                <a16:creationId xmlns:a16="http://schemas.microsoft.com/office/drawing/2014/main" id="{F133F894-B93B-1610-7B06-8FBE4514ED3C}"/>
              </a:ext>
            </a:extLst>
          </p:cNvPr>
          <p:cNvSpPr/>
          <p:nvPr/>
        </p:nvSpPr>
        <p:spPr>
          <a:xfrm>
            <a:off x="8482775" y="3381134"/>
            <a:ext cx="623455" cy="606822"/>
          </a:xfrm>
          <a:prstGeom prst="flowChartConnector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62" name="Picture 61" descr="Logo, company name&#10;&#10;Description automatically generated">
            <a:extLst>
              <a:ext uri="{FF2B5EF4-FFF2-40B4-BE49-F238E27FC236}">
                <a16:creationId xmlns:a16="http://schemas.microsoft.com/office/drawing/2014/main" id="{6AF7702C-C727-847A-31EF-042AB6A483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532" b="95253" l="4808" r="96635">
                        <a14:foregroundMark x1="32212" y1="26266" x2="32212" y2="26266"/>
                        <a14:foregroundMark x1="57212" y1="6329" x2="57212" y2="6329"/>
                        <a14:foregroundMark x1="5769" y1="69304" x2="5769" y2="69304"/>
                        <a14:foregroundMark x1="89904" y1="38291" x2="89904" y2="38291"/>
                        <a14:foregroundMark x1="96635" y1="39873" x2="96635" y2="39873"/>
                        <a14:foregroundMark x1="58173" y1="2532" x2="58173" y2="2532"/>
                        <a14:foregroundMark x1="77885" y1="82595" x2="77885" y2="82595"/>
                        <a14:foregroundMark x1="43269" y1="91139" x2="43269" y2="91139"/>
                        <a14:foregroundMark x1="47596" y1="95253" x2="47596" y2="952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6679" y="3505544"/>
            <a:ext cx="235646" cy="358001"/>
          </a:xfrm>
          <a:prstGeom prst="rect">
            <a:avLst/>
          </a:prstGeom>
        </p:spPr>
      </p:pic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489224F0-5D6F-CAC0-1853-96EB0D67414A}"/>
              </a:ext>
            </a:extLst>
          </p:cNvPr>
          <p:cNvSpPr/>
          <p:nvPr/>
        </p:nvSpPr>
        <p:spPr>
          <a:xfrm>
            <a:off x="9789893" y="1930016"/>
            <a:ext cx="1346662" cy="1224054"/>
          </a:xfrm>
          <a:prstGeom prst="roundRect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00" dirty="0">
                <a:solidFill>
                  <a:srgbClr val="F7E1D7"/>
                </a:solidFill>
              </a:rPr>
              <a:t>2022</a:t>
            </a:r>
          </a:p>
          <a:p>
            <a:pPr algn="ctr"/>
            <a:r>
              <a:rPr lang="it-IT" sz="1400" dirty="0">
                <a:solidFill>
                  <a:srgbClr val="F7E1D7"/>
                </a:solidFill>
              </a:rPr>
              <a:t>Nasce la collaborazione con EMC FIME</a:t>
            </a:r>
          </a:p>
        </p:txBody>
      </p:sp>
      <p:sp>
        <p:nvSpPr>
          <p:cNvPr id="65" name="Flowchart: Connector 64">
            <a:extLst>
              <a:ext uri="{FF2B5EF4-FFF2-40B4-BE49-F238E27FC236}">
                <a16:creationId xmlns:a16="http://schemas.microsoft.com/office/drawing/2014/main" id="{32A3EBBD-9447-D97B-29CB-35117E83FC25}"/>
              </a:ext>
            </a:extLst>
          </p:cNvPr>
          <p:cNvSpPr/>
          <p:nvPr/>
        </p:nvSpPr>
        <p:spPr>
          <a:xfrm>
            <a:off x="10155653" y="3381134"/>
            <a:ext cx="623455" cy="606822"/>
          </a:xfrm>
          <a:prstGeom prst="flowChartConnector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66" name="Picture 65" descr="Logo, company name&#10;&#10;Description automatically generated">
            <a:extLst>
              <a:ext uri="{FF2B5EF4-FFF2-40B4-BE49-F238E27FC236}">
                <a16:creationId xmlns:a16="http://schemas.microsoft.com/office/drawing/2014/main" id="{0DEC972A-9992-2949-B19C-D2DD31EC36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532" b="95253" l="4808" r="96635">
                        <a14:foregroundMark x1="32212" y1="26266" x2="32212" y2="26266"/>
                        <a14:foregroundMark x1="57212" y1="6329" x2="57212" y2="6329"/>
                        <a14:foregroundMark x1="5769" y1="69304" x2="5769" y2="69304"/>
                        <a14:foregroundMark x1="89904" y1="38291" x2="89904" y2="38291"/>
                        <a14:foregroundMark x1="96635" y1="39873" x2="96635" y2="39873"/>
                        <a14:foregroundMark x1="58173" y1="2532" x2="58173" y2="2532"/>
                        <a14:foregroundMark x1="77885" y1="82595" x2="77885" y2="82595"/>
                        <a14:foregroundMark x1="43269" y1="91139" x2="43269" y2="91139"/>
                        <a14:foregroundMark x1="47596" y1="95253" x2="47596" y2="952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9557" y="3505544"/>
            <a:ext cx="235646" cy="358001"/>
          </a:xfrm>
          <a:prstGeom prst="rect">
            <a:avLst/>
          </a:prstGeom>
        </p:spPr>
      </p:pic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9F749DFF-CE49-2658-77AA-7BA1BF8C13F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77496793"/>
              </p:ext>
            </p:extLst>
          </p:nvPr>
        </p:nvGraphicFramePr>
        <p:xfrm>
          <a:off x="105296" y="6073892"/>
          <a:ext cx="5529811" cy="9598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EA34E061-CBC1-6792-36BF-B57AD0F9BCC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937" y="6193529"/>
            <a:ext cx="633155" cy="633155"/>
          </a:xfrm>
          <a:prstGeom prst="rect">
            <a:avLst/>
          </a:prstGeom>
        </p:spPr>
      </p:pic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E1413AD4-4EB9-548C-4AA6-6A34C8438AA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543093" y="6348625"/>
            <a:ext cx="431280" cy="431280"/>
          </a:xfrm>
          <a:prstGeom prst="rect">
            <a:avLst/>
          </a:prstGeom>
        </p:spPr>
      </p:pic>
      <p:pic>
        <p:nvPicPr>
          <p:cNvPr id="11" name="Picture 10" descr="A picture containing icon&#10;&#10;Description automatically generated">
            <a:extLst>
              <a:ext uri="{FF2B5EF4-FFF2-40B4-BE49-F238E27FC236}">
                <a16:creationId xmlns:a16="http://schemas.microsoft.com/office/drawing/2014/main" id="{A7CC81BF-2A0D-6BC0-73A2-C747CF8605A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0434" y="6313067"/>
            <a:ext cx="475152" cy="475152"/>
          </a:xfrm>
          <a:prstGeom prst="rect">
            <a:avLst/>
          </a:prstGeom>
        </p:spPr>
      </p:pic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6D6A33E9-8F20-73A0-38B6-26627303DC2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9541" y="6325475"/>
            <a:ext cx="475152" cy="475152"/>
          </a:xfrm>
          <a:prstGeom prst="rect">
            <a:avLst/>
          </a:prstGeom>
        </p:spPr>
      </p:pic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E6B88B11-D86D-2359-5D01-7A461BA8A5A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5000" y="6387823"/>
            <a:ext cx="400396" cy="400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0843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Content Placeholder 4" descr="Map&#10;&#10;Description automatically generated">
            <a:extLst>
              <a:ext uri="{FF2B5EF4-FFF2-40B4-BE49-F238E27FC236}">
                <a16:creationId xmlns:a16="http://schemas.microsoft.com/office/drawing/2014/main" id="{FE28C21C-B2C2-7CA6-D51A-5DBF9E496C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271"/>
          <a:stretch/>
        </p:blipFill>
        <p:spPr>
          <a:xfrm>
            <a:off x="3435927" y="1662733"/>
            <a:ext cx="8150694" cy="3991445"/>
          </a:xfrm>
          <a:prstGeom prst="roundRect">
            <a:avLst>
              <a:gd name="adj" fmla="val 15471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1F7BDB62-7FE7-4885-5556-669DA3027249}"/>
              </a:ext>
            </a:extLst>
          </p:cNvPr>
          <p:cNvSpPr/>
          <p:nvPr/>
        </p:nvSpPr>
        <p:spPr>
          <a:xfrm>
            <a:off x="3435927" y="299258"/>
            <a:ext cx="5320145" cy="1022466"/>
          </a:xfrm>
          <a:prstGeom prst="roundRect">
            <a:avLst/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252323"/>
                </a:solidFill>
              </a:rPr>
              <a:t>Influenza di </a:t>
            </a:r>
            <a:r>
              <a:rPr lang="en-US" sz="3200" dirty="0" err="1">
                <a:solidFill>
                  <a:srgbClr val="252323"/>
                </a:solidFill>
              </a:rPr>
              <a:t>Elica</a:t>
            </a:r>
            <a:r>
              <a:rPr lang="en-US" sz="3200" dirty="0">
                <a:solidFill>
                  <a:srgbClr val="252323"/>
                </a:solidFill>
              </a:rPr>
              <a:t> </a:t>
            </a:r>
            <a:r>
              <a:rPr lang="en-US" sz="3200" dirty="0" err="1">
                <a:solidFill>
                  <a:srgbClr val="252323"/>
                </a:solidFill>
              </a:rPr>
              <a:t>nel</a:t>
            </a:r>
            <a:r>
              <a:rPr lang="en-US" sz="3200" dirty="0">
                <a:solidFill>
                  <a:srgbClr val="252323"/>
                </a:solidFill>
              </a:rPr>
              <a:t> mondo</a:t>
            </a:r>
            <a:endParaRPr lang="it-IT" sz="3200" dirty="0">
              <a:solidFill>
                <a:srgbClr val="252323"/>
              </a:solidFill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2FF0A94D-09FB-B8F3-2A4B-3478F0461458}"/>
              </a:ext>
            </a:extLst>
          </p:cNvPr>
          <p:cNvSpPr/>
          <p:nvPr/>
        </p:nvSpPr>
        <p:spPr>
          <a:xfrm>
            <a:off x="234892" y="1662733"/>
            <a:ext cx="2807566" cy="3991445"/>
          </a:xfrm>
          <a:prstGeom prst="roundRect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it-IT" dirty="0"/>
              <a:t>Stabilimenti</a:t>
            </a:r>
          </a:p>
          <a:p>
            <a:pPr algn="r"/>
            <a:endParaRPr lang="it-IT" dirty="0"/>
          </a:p>
          <a:p>
            <a:pPr algn="r"/>
            <a:endParaRPr lang="it-IT" dirty="0"/>
          </a:p>
          <a:p>
            <a:pPr algn="r"/>
            <a:endParaRPr lang="it-IT" dirty="0"/>
          </a:p>
          <a:p>
            <a:pPr algn="r"/>
            <a:r>
              <a:rPr lang="it-IT" dirty="0"/>
              <a:t>Presenza Diretta</a:t>
            </a:r>
          </a:p>
          <a:p>
            <a:pPr algn="r"/>
            <a:endParaRPr lang="it-IT" dirty="0"/>
          </a:p>
          <a:p>
            <a:pPr algn="r"/>
            <a:endParaRPr lang="it-IT" dirty="0"/>
          </a:p>
          <a:p>
            <a:pPr algn="r"/>
            <a:endParaRPr lang="it-IT" dirty="0"/>
          </a:p>
          <a:p>
            <a:pPr algn="r"/>
            <a:r>
              <a:rPr lang="it-IT" dirty="0"/>
              <a:t>Presenza</a:t>
            </a:r>
          </a:p>
          <a:p>
            <a:pPr algn="r"/>
            <a:r>
              <a:rPr lang="it-IT" dirty="0"/>
              <a:t>Commerciale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5171619-134A-BD31-0705-1513ED43DEE8}"/>
              </a:ext>
            </a:extLst>
          </p:cNvPr>
          <p:cNvSpPr/>
          <p:nvPr/>
        </p:nvSpPr>
        <p:spPr>
          <a:xfrm>
            <a:off x="422715" y="1971413"/>
            <a:ext cx="806486" cy="758441"/>
          </a:xfrm>
          <a:prstGeom prst="roundRect">
            <a:avLst/>
          </a:prstGeom>
          <a:solidFill>
            <a:srgbClr val="2E8A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9697119B-050B-A1E9-3A0B-58201A476E0B}"/>
              </a:ext>
            </a:extLst>
          </p:cNvPr>
          <p:cNvSpPr/>
          <p:nvPr/>
        </p:nvSpPr>
        <p:spPr>
          <a:xfrm>
            <a:off x="404794" y="3123743"/>
            <a:ext cx="806486" cy="758441"/>
          </a:xfrm>
          <a:prstGeom prst="roundRect">
            <a:avLst/>
          </a:prstGeom>
          <a:solidFill>
            <a:srgbClr val="96C4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" name="Picture 2" descr="A picture containing text, clipart, vector graphics&#10;&#10;Description automatically generated">
            <a:extLst>
              <a:ext uri="{FF2B5EF4-FFF2-40B4-BE49-F238E27FC236}">
                <a16:creationId xmlns:a16="http://schemas.microsoft.com/office/drawing/2014/main" id="{0417428B-CF11-889A-CAAA-3BFB37499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566" y="2035401"/>
            <a:ext cx="629005" cy="629005"/>
          </a:xfrm>
          <a:prstGeom prst="rect">
            <a:avLst/>
          </a:prstGeom>
        </p:spPr>
      </p:pic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43043B26-B5E9-0C4A-BAB1-CD2552848A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174" y="3188765"/>
            <a:ext cx="628398" cy="628398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83B9D47-096D-BECC-EFBF-57BC8905CEA0}"/>
              </a:ext>
            </a:extLst>
          </p:cNvPr>
          <p:cNvSpPr/>
          <p:nvPr/>
        </p:nvSpPr>
        <p:spPr>
          <a:xfrm>
            <a:off x="404794" y="4356449"/>
            <a:ext cx="806486" cy="758441"/>
          </a:xfrm>
          <a:prstGeom prst="roundRect">
            <a:avLst/>
          </a:prstGeom>
          <a:solidFill>
            <a:srgbClr val="D8D8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C9A6360B-ECCA-39E1-DD02-25A158620D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567" y="4421168"/>
            <a:ext cx="629005" cy="629005"/>
          </a:xfrm>
          <a:prstGeom prst="rect">
            <a:avLst/>
          </a:prstGeom>
        </p:spPr>
      </p:pic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F0163119-784D-34F2-19D5-A048F732C14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77496793"/>
              </p:ext>
            </p:extLst>
          </p:nvPr>
        </p:nvGraphicFramePr>
        <p:xfrm>
          <a:off x="105296" y="6073892"/>
          <a:ext cx="5529811" cy="9598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05560EDF-FD7A-09F7-F388-F3F64D5BCDB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937" y="6193529"/>
            <a:ext cx="633155" cy="633155"/>
          </a:xfrm>
          <a:prstGeom prst="rect">
            <a:avLst/>
          </a:prstGeom>
        </p:spPr>
      </p:pic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15B3AC95-502F-2407-FE31-2F45499A3C1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543093" y="6348625"/>
            <a:ext cx="431280" cy="431280"/>
          </a:xfrm>
          <a:prstGeom prst="rect">
            <a:avLst/>
          </a:prstGeom>
        </p:spPr>
      </p:pic>
      <p:pic>
        <p:nvPicPr>
          <p:cNvPr id="14" name="Picture 13" descr="A picture containing icon&#10;&#10;Description automatically generated">
            <a:extLst>
              <a:ext uri="{FF2B5EF4-FFF2-40B4-BE49-F238E27FC236}">
                <a16:creationId xmlns:a16="http://schemas.microsoft.com/office/drawing/2014/main" id="{4C635866-7991-361B-31D4-12CE5DF0044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0434" y="6313067"/>
            <a:ext cx="475152" cy="475152"/>
          </a:xfrm>
          <a:prstGeom prst="rect">
            <a:avLst/>
          </a:prstGeom>
        </p:spPr>
      </p:pic>
      <p:pic>
        <p:nvPicPr>
          <p:cNvPr id="15" name="Picture 14" descr="Icon&#10;&#10;Description automatically generated">
            <a:extLst>
              <a:ext uri="{FF2B5EF4-FFF2-40B4-BE49-F238E27FC236}">
                <a16:creationId xmlns:a16="http://schemas.microsoft.com/office/drawing/2014/main" id="{8E4EB191-C3F2-E4B4-03F4-D37C2E94B86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9541" y="6325475"/>
            <a:ext cx="475152" cy="475152"/>
          </a:xfrm>
          <a:prstGeom prst="rect">
            <a:avLst/>
          </a:prstGeom>
        </p:spPr>
      </p:pic>
      <p:pic>
        <p:nvPicPr>
          <p:cNvPr id="16" name="Picture 15" descr="Icon&#10;&#10;Description automatically generated">
            <a:extLst>
              <a:ext uri="{FF2B5EF4-FFF2-40B4-BE49-F238E27FC236}">
                <a16:creationId xmlns:a16="http://schemas.microsoft.com/office/drawing/2014/main" id="{4AE1A74C-A6CB-D220-9DA3-5416172AEA6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5000" y="6387823"/>
            <a:ext cx="400396" cy="400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5521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Arrow: Left 85">
            <a:extLst>
              <a:ext uri="{FF2B5EF4-FFF2-40B4-BE49-F238E27FC236}">
                <a16:creationId xmlns:a16="http://schemas.microsoft.com/office/drawing/2014/main" id="{EA81000F-8199-39CA-C208-DBD9BD883F86}"/>
              </a:ext>
            </a:extLst>
          </p:cNvPr>
          <p:cNvSpPr/>
          <p:nvPr/>
        </p:nvSpPr>
        <p:spPr>
          <a:xfrm rot="3301119" flipH="1">
            <a:off x="6026591" y="4548334"/>
            <a:ext cx="1618816" cy="475130"/>
          </a:xfrm>
          <a:prstGeom prst="leftArrow">
            <a:avLst/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5FCEF447-8F8A-35A4-20EE-929FE9C175CD}"/>
              </a:ext>
            </a:extLst>
          </p:cNvPr>
          <p:cNvSpPr/>
          <p:nvPr/>
        </p:nvSpPr>
        <p:spPr>
          <a:xfrm>
            <a:off x="5034127" y="256123"/>
            <a:ext cx="1770611" cy="646331"/>
          </a:xfrm>
          <a:prstGeom prst="roundRect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9BF3D3F4-0789-14C1-30D2-022C55B403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51273" y="346885"/>
            <a:ext cx="1336317" cy="464806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3F3F405-44AD-3D6D-DD80-8227027C0E09}"/>
              </a:ext>
            </a:extLst>
          </p:cNvPr>
          <p:cNvSpPr/>
          <p:nvPr/>
        </p:nvSpPr>
        <p:spPr>
          <a:xfrm>
            <a:off x="8627338" y="1759592"/>
            <a:ext cx="1770611" cy="646331"/>
          </a:xfrm>
          <a:prstGeom prst="roundRect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151649DA-9F7A-B743-0350-00441DA6B4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17134" y="1952878"/>
            <a:ext cx="1591018" cy="259758"/>
          </a:xfrm>
          <a:prstGeom prst="rect">
            <a:avLst/>
          </a:prstGeom>
        </p:spPr>
      </p:pic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0E9E16E2-EFEB-85D1-2673-AFEFAECCA745}"/>
              </a:ext>
            </a:extLst>
          </p:cNvPr>
          <p:cNvSpPr/>
          <p:nvPr/>
        </p:nvSpPr>
        <p:spPr>
          <a:xfrm>
            <a:off x="7264322" y="5502169"/>
            <a:ext cx="1770611" cy="646331"/>
          </a:xfrm>
          <a:prstGeom prst="roundRect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A5456102-C876-ADF8-D935-F0DB4EC8EB5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383285" y="5667392"/>
            <a:ext cx="1562792" cy="315884"/>
          </a:xfrm>
          <a:prstGeom prst="rect">
            <a:avLst/>
          </a:prstGeom>
        </p:spPr>
      </p:pic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DC140044-2FBC-0E4D-6E66-FC656985A28A}"/>
              </a:ext>
            </a:extLst>
          </p:cNvPr>
          <p:cNvSpPr/>
          <p:nvPr/>
        </p:nvSpPr>
        <p:spPr>
          <a:xfrm>
            <a:off x="8627338" y="4073404"/>
            <a:ext cx="1770611" cy="646331"/>
          </a:xfrm>
          <a:prstGeom prst="roundRect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3B3B3E57-45CA-9EF5-7E35-B2913430EA6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837062" y="4276968"/>
            <a:ext cx="1351162" cy="229985"/>
          </a:xfrm>
          <a:prstGeom prst="rect">
            <a:avLst/>
          </a:prstGeo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BD9EBB1-9A53-8E6D-87F9-7B92FB1A03EE}"/>
              </a:ext>
            </a:extLst>
          </p:cNvPr>
          <p:cNvSpPr/>
          <p:nvPr/>
        </p:nvSpPr>
        <p:spPr>
          <a:xfrm>
            <a:off x="238398" y="291239"/>
            <a:ext cx="1735975" cy="859917"/>
          </a:xfrm>
          <a:prstGeom prst="roundRect">
            <a:avLst/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252323"/>
                </a:solidFill>
              </a:rPr>
              <a:t>Brands</a:t>
            </a:r>
            <a:endParaRPr lang="it-IT" sz="3600" dirty="0">
              <a:solidFill>
                <a:srgbClr val="252323"/>
              </a:solidFill>
            </a:endParaRP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7A01021B-0E70-7F1D-6869-C1AF6D8C03D0}"/>
              </a:ext>
            </a:extLst>
          </p:cNvPr>
          <p:cNvSpPr/>
          <p:nvPr/>
        </p:nvSpPr>
        <p:spPr>
          <a:xfrm>
            <a:off x="931178" y="4073404"/>
            <a:ext cx="2353327" cy="646331"/>
          </a:xfrm>
          <a:prstGeom prst="roundRect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5" name="Graphic 44">
            <a:extLst>
              <a:ext uri="{FF2B5EF4-FFF2-40B4-BE49-F238E27FC236}">
                <a16:creationId xmlns:a16="http://schemas.microsoft.com/office/drawing/2014/main" id="{788F39A2-57E9-E133-BCDB-2778C9129FB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682639" y="4253257"/>
            <a:ext cx="1433120" cy="286624"/>
          </a:xfrm>
          <a:prstGeom prst="rect">
            <a:avLst/>
          </a:prstGeom>
        </p:spPr>
      </p:pic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23CAB66F-CC7F-E313-56E2-B91145A8ACCF}"/>
              </a:ext>
            </a:extLst>
          </p:cNvPr>
          <p:cNvSpPr/>
          <p:nvPr/>
        </p:nvSpPr>
        <p:spPr>
          <a:xfrm>
            <a:off x="931178" y="1767195"/>
            <a:ext cx="2353327" cy="646331"/>
          </a:xfrm>
          <a:prstGeom prst="roundRect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7" name="Graphic 46">
            <a:extLst>
              <a:ext uri="{FF2B5EF4-FFF2-40B4-BE49-F238E27FC236}">
                <a16:creationId xmlns:a16="http://schemas.microsoft.com/office/drawing/2014/main" id="{CD506F6F-1912-A359-8655-70E07C25292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731042" y="1864184"/>
            <a:ext cx="1334435" cy="452351"/>
          </a:xfrm>
          <a:prstGeom prst="rect">
            <a:avLst/>
          </a:prstGeom>
        </p:spPr>
      </p:pic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F7EA8893-E660-AA81-3713-CBFEE09ED242}"/>
              </a:ext>
            </a:extLst>
          </p:cNvPr>
          <p:cNvSpPr/>
          <p:nvPr/>
        </p:nvSpPr>
        <p:spPr>
          <a:xfrm>
            <a:off x="2067540" y="5501027"/>
            <a:ext cx="2534352" cy="646331"/>
          </a:xfrm>
          <a:prstGeom prst="roundRect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9" name="Graphic 48">
            <a:extLst>
              <a:ext uri="{FF2B5EF4-FFF2-40B4-BE49-F238E27FC236}">
                <a16:creationId xmlns:a16="http://schemas.microsoft.com/office/drawing/2014/main" id="{D69AA22F-703F-E419-1D16-9956FBD75E6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051161" y="5585277"/>
            <a:ext cx="1341006" cy="47783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0D6A5933-8ECB-A880-91D3-76EB31285338}"/>
              </a:ext>
            </a:extLst>
          </p:cNvPr>
          <p:cNvSpPr/>
          <p:nvPr/>
        </p:nvSpPr>
        <p:spPr>
          <a:xfrm>
            <a:off x="4999299" y="2552650"/>
            <a:ext cx="1883323" cy="1838909"/>
          </a:xfrm>
          <a:prstGeom prst="ellipse">
            <a:avLst/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5" name="Picture 14" descr="A picture containing text&#10;&#10;Description automatically generated">
            <a:extLst>
              <a:ext uri="{FF2B5EF4-FFF2-40B4-BE49-F238E27FC236}">
                <a16:creationId xmlns:a16="http://schemas.microsoft.com/office/drawing/2014/main" id="{C847999A-A4AE-CD79-E12A-776866D27C7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513" y="2710114"/>
            <a:ext cx="990738" cy="1505159"/>
          </a:xfrm>
          <a:prstGeom prst="rect">
            <a:avLst/>
          </a:prstGeom>
        </p:spPr>
      </p:pic>
      <p:graphicFrame>
        <p:nvGraphicFramePr>
          <p:cNvPr id="18" name="Diagram 17">
            <a:extLst>
              <a:ext uri="{FF2B5EF4-FFF2-40B4-BE49-F238E27FC236}">
                <a16:creationId xmlns:a16="http://schemas.microsoft.com/office/drawing/2014/main" id="{96CA1D1C-CE7B-7B4C-D4A3-E414A6A7C9A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77496793"/>
              </p:ext>
            </p:extLst>
          </p:nvPr>
        </p:nvGraphicFramePr>
        <p:xfrm>
          <a:off x="105296" y="6073892"/>
          <a:ext cx="5529811" cy="9598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7" r:lo="rId18" r:qs="rId19" r:cs="rId20"/>
          </a:graphicData>
        </a:graphic>
      </p:graphicFrame>
      <p:pic>
        <p:nvPicPr>
          <p:cNvPr id="21" name="Picture 20" descr="Icon&#10;&#10;Description automatically generated">
            <a:extLst>
              <a:ext uri="{FF2B5EF4-FFF2-40B4-BE49-F238E27FC236}">
                <a16:creationId xmlns:a16="http://schemas.microsoft.com/office/drawing/2014/main" id="{4E153D45-FCAD-DCD7-C8B2-ADA26B680DA2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937" y="6193529"/>
            <a:ext cx="633155" cy="633155"/>
          </a:xfrm>
          <a:prstGeom prst="rect">
            <a:avLst/>
          </a:prstGeom>
        </p:spPr>
      </p:pic>
      <p:pic>
        <p:nvPicPr>
          <p:cNvPr id="23" name="Picture 22" descr="Icon&#10;&#10;Description automatically generated">
            <a:extLst>
              <a:ext uri="{FF2B5EF4-FFF2-40B4-BE49-F238E27FC236}">
                <a16:creationId xmlns:a16="http://schemas.microsoft.com/office/drawing/2014/main" id="{EE2B5FCA-84CF-09E7-6A7A-3C0471AEA0FE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543093" y="6348625"/>
            <a:ext cx="431280" cy="431280"/>
          </a:xfrm>
          <a:prstGeom prst="rect">
            <a:avLst/>
          </a:prstGeom>
        </p:spPr>
      </p:pic>
      <p:pic>
        <p:nvPicPr>
          <p:cNvPr id="25" name="Picture 24" descr="A picture containing icon&#10;&#10;Description automatically generated">
            <a:extLst>
              <a:ext uri="{FF2B5EF4-FFF2-40B4-BE49-F238E27FC236}">
                <a16:creationId xmlns:a16="http://schemas.microsoft.com/office/drawing/2014/main" id="{D5A9F803-31A4-048C-609B-5579911A4DAE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0434" y="6313067"/>
            <a:ext cx="475152" cy="475152"/>
          </a:xfrm>
          <a:prstGeom prst="rect">
            <a:avLst/>
          </a:prstGeom>
        </p:spPr>
      </p:pic>
      <p:pic>
        <p:nvPicPr>
          <p:cNvPr id="27" name="Picture 26" descr="Icon&#10;&#10;Description automatically generated">
            <a:extLst>
              <a:ext uri="{FF2B5EF4-FFF2-40B4-BE49-F238E27FC236}">
                <a16:creationId xmlns:a16="http://schemas.microsoft.com/office/drawing/2014/main" id="{A1490FE1-0918-0CF9-0191-D9B2ED6F102A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9541" y="6325475"/>
            <a:ext cx="475152" cy="475152"/>
          </a:xfrm>
          <a:prstGeom prst="rect">
            <a:avLst/>
          </a:prstGeom>
        </p:spPr>
      </p:pic>
      <p:pic>
        <p:nvPicPr>
          <p:cNvPr id="29" name="Picture 28" descr="Icon&#10;&#10;Description automatically generated">
            <a:extLst>
              <a:ext uri="{FF2B5EF4-FFF2-40B4-BE49-F238E27FC236}">
                <a16:creationId xmlns:a16="http://schemas.microsoft.com/office/drawing/2014/main" id="{65FEF0A4-0195-31BD-768E-084EFA5039FC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5000" y="6387823"/>
            <a:ext cx="400396" cy="400396"/>
          </a:xfrm>
          <a:prstGeom prst="rect">
            <a:avLst/>
          </a:prstGeom>
        </p:spPr>
      </p:pic>
      <p:sp>
        <p:nvSpPr>
          <p:cNvPr id="56" name="Arrow: Left 55">
            <a:extLst>
              <a:ext uri="{FF2B5EF4-FFF2-40B4-BE49-F238E27FC236}">
                <a16:creationId xmlns:a16="http://schemas.microsoft.com/office/drawing/2014/main" id="{81BE4D70-B36E-A6A1-D9EF-61ABE8D26DCC}"/>
              </a:ext>
            </a:extLst>
          </p:cNvPr>
          <p:cNvSpPr/>
          <p:nvPr/>
        </p:nvSpPr>
        <p:spPr>
          <a:xfrm rot="18298881">
            <a:off x="4247118" y="4587513"/>
            <a:ext cx="1618816" cy="475130"/>
          </a:xfrm>
          <a:prstGeom prst="leftArrow">
            <a:avLst/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8" name="Arrow: Left 57">
            <a:extLst>
              <a:ext uri="{FF2B5EF4-FFF2-40B4-BE49-F238E27FC236}">
                <a16:creationId xmlns:a16="http://schemas.microsoft.com/office/drawing/2014/main" id="{323B3DCF-C5AF-67EB-CB12-D4DEFD95BA38}"/>
              </a:ext>
            </a:extLst>
          </p:cNvPr>
          <p:cNvSpPr/>
          <p:nvPr/>
        </p:nvSpPr>
        <p:spPr>
          <a:xfrm rot="11683732">
            <a:off x="6589759" y="3767055"/>
            <a:ext cx="2036533" cy="475130"/>
          </a:xfrm>
          <a:prstGeom prst="leftArrow">
            <a:avLst/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9" name="Arrow: Left 58">
            <a:extLst>
              <a:ext uri="{FF2B5EF4-FFF2-40B4-BE49-F238E27FC236}">
                <a16:creationId xmlns:a16="http://schemas.microsoft.com/office/drawing/2014/main" id="{A25352C7-5203-78C5-D107-7B6362B96AEF}"/>
              </a:ext>
            </a:extLst>
          </p:cNvPr>
          <p:cNvSpPr/>
          <p:nvPr/>
        </p:nvSpPr>
        <p:spPr>
          <a:xfrm rot="9464687">
            <a:off x="6712682" y="2501939"/>
            <a:ext cx="1971885" cy="475130"/>
          </a:xfrm>
          <a:prstGeom prst="leftArrow">
            <a:avLst/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0" name="Arrow: Left 59">
            <a:extLst>
              <a:ext uri="{FF2B5EF4-FFF2-40B4-BE49-F238E27FC236}">
                <a16:creationId xmlns:a16="http://schemas.microsoft.com/office/drawing/2014/main" id="{01646F06-F4EA-9F28-2955-30BEB7237D55}"/>
              </a:ext>
            </a:extLst>
          </p:cNvPr>
          <p:cNvSpPr/>
          <p:nvPr/>
        </p:nvSpPr>
        <p:spPr>
          <a:xfrm rot="5400000">
            <a:off x="5050805" y="1591472"/>
            <a:ext cx="1762154" cy="475130"/>
          </a:xfrm>
          <a:prstGeom prst="leftArrow">
            <a:avLst/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1" name="Arrow: Left 60">
            <a:extLst>
              <a:ext uri="{FF2B5EF4-FFF2-40B4-BE49-F238E27FC236}">
                <a16:creationId xmlns:a16="http://schemas.microsoft.com/office/drawing/2014/main" id="{0748954C-85E4-F44A-A56A-D96A0E8BB72F}"/>
              </a:ext>
            </a:extLst>
          </p:cNvPr>
          <p:cNvSpPr/>
          <p:nvPr/>
        </p:nvSpPr>
        <p:spPr>
          <a:xfrm rot="1227498">
            <a:off x="3257523" y="2498177"/>
            <a:ext cx="1963954" cy="475130"/>
          </a:xfrm>
          <a:prstGeom prst="leftArrow">
            <a:avLst/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2" name="Arrow: Left 61">
            <a:extLst>
              <a:ext uri="{FF2B5EF4-FFF2-40B4-BE49-F238E27FC236}">
                <a16:creationId xmlns:a16="http://schemas.microsoft.com/office/drawing/2014/main" id="{928D9829-1D91-D2C8-1B04-7A470A624410}"/>
              </a:ext>
            </a:extLst>
          </p:cNvPr>
          <p:cNvSpPr/>
          <p:nvPr/>
        </p:nvSpPr>
        <p:spPr>
          <a:xfrm rot="20726664">
            <a:off x="3304771" y="3776812"/>
            <a:ext cx="1840027" cy="475130"/>
          </a:xfrm>
          <a:prstGeom prst="leftArrow">
            <a:avLst/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64" name="Picture 63" descr="Logo, icon&#10;&#10;Description automatically generated">
            <a:extLst>
              <a:ext uri="{FF2B5EF4-FFF2-40B4-BE49-F238E27FC236}">
                <a16:creationId xmlns:a16="http://schemas.microsoft.com/office/drawing/2014/main" id="{E232015D-FEE5-0C15-E43A-A2C471137553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9751" y="1514582"/>
            <a:ext cx="705228" cy="705228"/>
          </a:xfrm>
          <a:prstGeom prst="rect">
            <a:avLst/>
          </a:prstGeom>
        </p:spPr>
      </p:pic>
      <p:pic>
        <p:nvPicPr>
          <p:cNvPr id="66" name="Picture 65" descr="Icon&#10;&#10;Description automatically generated">
            <a:extLst>
              <a:ext uri="{FF2B5EF4-FFF2-40B4-BE49-F238E27FC236}">
                <a16:creationId xmlns:a16="http://schemas.microsoft.com/office/drawing/2014/main" id="{1C6FC542-C1E7-A5B2-F0C4-5D035C33C658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3223" y="3671293"/>
            <a:ext cx="705228" cy="705228"/>
          </a:xfrm>
          <a:prstGeom prst="rect">
            <a:avLst/>
          </a:prstGeom>
        </p:spPr>
      </p:pic>
      <p:pic>
        <p:nvPicPr>
          <p:cNvPr id="72" name="Picture 71" descr="Pie chart&#10;&#10;Description automatically generated with medium confidence">
            <a:extLst>
              <a:ext uri="{FF2B5EF4-FFF2-40B4-BE49-F238E27FC236}">
                <a16:creationId xmlns:a16="http://schemas.microsoft.com/office/drawing/2014/main" id="{3B66D957-BEE9-A5AB-EF0F-FD20F7DDCCFD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2801" y="4473674"/>
            <a:ext cx="702672" cy="702672"/>
          </a:xfrm>
          <a:prstGeom prst="rect">
            <a:avLst/>
          </a:prstGeom>
        </p:spPr>
      </p:pic>
      <p:pic>
        <p:nvPicPr>
          <p:cNvPr id="74" name="Picture 73" descr="Logo, icon, company name&#10;&#10;Description automatically generated">
            <a:extLst>
              <a:ext uri="{FF2B5EF4-FFF2-40B4-BE49-F238E27FC236}">
                <a16:creationId xmlns:a16="http://schemas.microsoft.com/office/drawing/2014/main" id="{A7D0BC53-5E99-C591-8ACD-4FA444E31642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2123" y="2425495"/>
            <a:ext cx="705228" cy="705228"/>
          </a:xfrm>
          <a:prstGeom prst="rect">
            <a:avLst/>
          </a:prstGeom>
        </p:spPr>
      </p:pic>
      <p:pic>
        <p:nvPicPr>
          <p:cNvPr id="76" name="Picture 75" descr="Icon&#10;&#10;Description automatically generated">
            <a:extLst>
              <a:ext uri="{FF2B5EF4-FFF2-40B4-BE49-F238E27FC236}">
                <a16:creationId xmlns:a16="http://schemas.microsoft.com/office/drawing/2014/main" id="{71478DB0-B9D9-B5CA-B8B7-D464449DFC65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1683" y="5563700"/>
            <a:ext cx="538490" cy="538490"/>
          </a:xfrm>
          <a:prstGeom prst="rect">
            <a:avLst/>
          </a:prstGeom>
        </p:spPr>
      </p:pic>
      <p:pic>
        <p:nvPicPr>
          <p:cNvPr id="78" name="Picture 77" descr="Icon&#10;&#10;Description automatically generated">
            <a:extLst>
              <a:ext uri="{FF2B5EF4-FFF2-40B4-BE49-F238E27FC236}">
                <a16:creationId xmlns:a16="http://schemas.microsoft.com/office/drawing/2014/main" id="{ED2923FA-8166-8E5A-670B-DC7FA0F6A4BA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783" y="1885165"/>
            <a:ext cx="471971" cy="471971"/>
          </a:xfrm>
          <a:prstGeom prst="rect">
            <a:avLst/>
          </a:prstGeom>
        </p:spPr>
      </p:pic>
      <p:pic>
        <p:nvPicPr>
          <p:cNvPr id="79" name="Picture 78" descr="Icon&#10;&#10;Description automatically generated">
            <a:extLst>
              <a:ext uri="{FF2B5EF4-FFF2-40B4-BE49-F238E27FC236}">
                <a16:creationId xmlns:a16="http://schemas.microsoft.com/office/drawing/2014/main" id="{F26521DE-09AA-7C94-BCC1-F5BDDE577D5E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246" y="4215476"/>
            <a:ext cx="441884" cy="441884"/>
          </a:xfrm>
          <a:prstGeom prst="rect">
            <a:avLst/>
          </a:prstGeom>
        </p:spPr>
      </p:pic>
      <p:pic>
        <p:nvPicPr>
          <p:cNvPr id="83" name="Picture 82" descr="Pie chart&#10;&#10;Description automatically generated with low confidence">
            <a:extLst>
              <a:ext uri="{FF2B5EF4-FFF2-40B4-BE49-F238E27FC236}">
                <a16:creationId xmlns:a16="http://schemas.microsoft.com/office/drawing/2014/main" id="{97AB2FF9-C657-5C46-664B-511D1F164BDF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5620" y="2407375"/>
            <a:ext cx="702672" cy="702672"/>
          </a:xfrm>
          <a:prstGeom prst="rect">
            <a:avLst/>
          </a:prstGeom>
        </p:spPr>
      </p:pic>
      <p:pic>
        <p:nvPicPr>
          <p:cNvPr id="84" name="Picture 83" descr="Pie chart&#10;&#10;Description automatically generated with low confidence">
            <a:extLst>
              <a:ext uri="{FF2B5EF4-FFF2-40B4-BE49-F238E27FC236}">
                <a16:creationId xmlns:a16="http://schemas.microsoft.com/office/drawing/2014/main" id="{78D5B43E-FA35-24F6-B4FF-967CFF9C0382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7117" y="3653946"/>
            <a:ext cx="702672" cy="702672"/>
          </a:xfrm>
          <a:prstGeom prst="rect">
            <a:avLst/>
          </a:prstGeom>
        </p:spPr>
      </p:pic>
      <p:pic>
        <p:nvPicPr>
          <p:cNvPr id="85" name="Picture 84" descr="Pie chart&#10;&#10;Description automatically generated with low confidence">
            <a:extLst>
              <a:ext uri="{FF2B5EF4-FFF2-40B4-BE49-F238E27FC236}">
                <a16:creationId xmlns:a16="http://schemas.microsoft.com/office/drawing/2014/main" id="{21D59856-3789-B6F3-F411-B42ECAB55976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9657" y="4466196"/>
            <a:ext cx="702672" cy="702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6442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56C7A4-E70E-99D0-3DF1-653A0F35AB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15777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Sistema di Governance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1BAE45-3540-4CC4-1590-F478FC0F5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80902"/>
            <a:ext cx="10515600" cy="519606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1800" b="0" i="0" dirty="0">
                <a:solidFill>
                  <a:srgbClr val="212529"/>
                </a:solidFill>
                <a:effectLst/>
                <a:latin typeface="Gotham"/>
              </a:rPr>
              <a:t>(da analizzare e schematizzare) Elica S.p.A. ha aderito al Codice di Corporate Governance di Borsa Italiana, adottando un sistema di governo in linea con le best practice nazionali ed internazionali per la propria </a:t>
            </a:r>
            <a:r>
              <a:rPr lang="it-IT" sz="1800" b="0" i="1" dirty="0">
                <a:solidFill>
                  <a:srgbClr val="212529"/>
                </a:solidFill>
                <a:effectLst/>
                <a:latin typeface="Gotham"/>
              </a:rPr>
              <a:t>Corporate Governance</a:t>
            </a:r>
            <a:r>
              <a:rPr lang="it-IT" sz="1800" b="0" i="0" dirty="0">
                <a:solidFill>
                  <a:srgbClr val="212529"/>
                </a:solidFill>
                <a:effectLst/>
                <a:latin typeface="Gotham"/>
              </a:rPr>
              <a:t>.</a:t>
            </a:r>
          </a:p>
          <a:p>
            <a:pPr marL="0" indent="0">
              <a:buNone/>
            </a:pPr>
            <a:r>
              <a:rPr lang="it-IT" sz="1800" b="0" i="0" dirty="0">
                <a:solidFill>
                  <a:srgbClr val="212529"/>
                </a:solidFill>
                <a:effectLst/>
                <a:latin typeface="Gotham"/>
              </a:rPr>
              <a:t>L’azienda ha impiegato un modello di amministrazione e controllo di stampo tradizionale: la gestione aziendale è esercitata da un Consiglio di Amministrazione coadiuvato da Comitati </a:t>
            </a:r>
            <a:r>
              <a:rPr lang="it-IT" sz="1800" b="0" i="0" dirty="0" err="1">
                <a:solidFill>
                  <a:srgbClr val="212529"/>
                </a:solidFill>
                <a:effectLst/>
                <a:latin typeface="Gotham"/>
              </a:rPr>
              <a:t>endoconsiliari</a:t>
            </a:r>
            <a:r>
              <a:rPr lang="it-IT" sz="1800" b="0" i="0" dirty="0">
                <a:solidFill>
                  <a:srgbClr val="212529"/>
                </a:solidFill>
                <a:effectLst/>
                <a:latin typeface="Gotham"/>
              </a:rPr>
              <a:t> (un Comitato per le Nomine e per la Remunerazione e un Comitato per il Controllo, Rischi e Sostenibilità), mentre le funzioni di vigilanza vengono svolte da un Collegio Sindacale.</a:t>
            </a:r>
          </a:p>
          <a:p>
            <a:pPr marL="0" indent="0">
              <a:buNone/>
            </a:pPr>
            <a:endParaRPr lang="it-IT" sz="1800" dirty="0">
              <a:solidFill>
                <a:srgbClr val="212529"/>
              </a:solidFill>
              <a:latin typeface="Gotham"/>
            </a:endParaRPr>
          </a:p>
          <a:p>
            <a:pPr marL="0" indent="0">
              <a:buNone/>
            </a:pPr>
            <a:r>
              <a:rPr lang="it-IT" sz="1800" dirty="0">
                <a:solidFill>
                  <a:srgbClr val="212529"/>
                </a:solidFill>
                <a:latin typeface="Gotham"/>
              </a:rPr>
              <a:t>(da elencare i più</a:t>
            </a:r>
            <a:r>
              <a:rPr lang="en-US" sz="1800" dirty="0">
                <a:solidFill>
                  <a:srgbClr val="212529"/>
                </a:solidFill>
                <a:latin typeface="Gotham"/>
              </a:rPr>
              <a:t> </a:t>
            </a:r>
            <a:r>
              <a:rPr lang="en-US" sz="1800" dirty="0" err="1">
                <a:solidFill>
                  <a:srgbClr val="212529"/>
                </a:solidFill>
                <a:latin typeface="Gotham"/>
              </a:rPr>
              <a:t>importanti</a:t>
            </a:r>
            <a:r>
              <a:rPr lang="it-IT" sz="1800" dirty="0">
                <a:solidFill>
                  <a:srgbClr val="212529"/>
                </a:solidFill>
                <a:latin typeface="Gotham"/>
              </a:rPr>
              <a:t>)</a:t>
            </a:r>
          </a:p>
          <a:p>
            <a:pPr marL="0" indent="0">
              <a:buNone/>
            </a:pPr>
            <a:r>
              <a:rPr lang="it-IT" sz="1600" b="0" i="0" cap="all" dirty="0">
                <a:effectLst/>
                <a:latin typeface="Gotham"/>
              </a:rPr>
              <a:t>CONSIGLIO DI AMMINISTRAZIONE</a:t>
            </a:r>
          </a:p>
          <a:p>
            <a:pPr marL="0" indent="0">
              <a:buNone/>
            </a:pPr>
            <a:r>
              <a:rPr lang="it-IT" sz="1600" b="0" i="0" cap="all" dirty="0">
                <a:effectLst/>
                <a:latin typeface="Gotham"/>
              </a:rPr>
              <a:t>COLLEGIO SINDACALE</a:t>
            </a:r>
          </a:p>
          <a:p>
            <a:pPr marL="0" indent="0">
              <a:buNone/>
            </a:pPr>
            <a:r>
              <a:rPr lang="it-IT" sz="1600" b="0" i="0" cap="all" dirty="0">
                <a:effectLst/>
                <a:latin typeface="Gotham"/>
              </a:rPr>
              <a:t>COMITATI</a:t>
            </a:r>
            <a:endParaRPr lang="it-IT" sz="1200" b="0" i="0" cap="all" dirty="0">
              <a:effectLst/>
              <a:latin typeface="Gotham"/>
            </a:endParaRPr>
          </a:p>
        </p:txBody>
      </p:sp>
    </p:spTree>
    <p:extLst>
      <p:ext uri="{BB962C8B-B14F-4D97-AF65-F5344CB8AC3E}">
        <p14:creationId xmlns:p14="http://schemas.microsoft.com/office/powerpoint/2010/main" val="5744201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ttangolo con due angoli in diagonale arrotondati 28">
            <a:extLst>
              <a:ext uri="{FF2B5EF4-FFF2-40B4-BE49-F238E27FC236}">
                <a16:creationId xmlns:a16="http://schemas.microsoft.com/office/drawing/2014/main" id="{F533A5D0-E29C-6E62-055A-90AFF998768E}"/>
              </a:ext>
            </a:extLst>
          </p:cNvPr>
          <p:cNvSpPr/>
          <p:nvPr/>
        </p:nvSpPr>
        <p:spPr>
          <a:xfrm>
            <a:off x="8700416" y="1200647"/>
            <a:ext cx="1501106" cy="3522013"/>
          </a:xfrm>
          <a:prstGeom prst="round2DiagRect">
            <a:avLst/>
          </a:prstGeom>
          <a:solidFill>
            <a:srgbClr val="25232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Rettangolo con due angoli in diagonale arrotondati 25">
            <a:extLst>
              <a:ext uri="{FF2B5EF4-FFF2-40B4-BE49-F238E27FC236}">
                <a16:creationId xmlns:a16="http://schemas.microsoft.com/office/drawing/2014/main" id="{C14DB9C0-41BA-4EEB-1740-AE245EE4C32D}"/>
              </a:ext>
            </a:extLst>
          </p:cNvPr>
          <p:cNvSpPr/>
          <p:nvPr/>
        </p:nvSpPr>
        <p:spPr>
          <a:xfrm>
            <a:off x="5300363" y="4763339"/>
            <a:ext cx="4901159" cy="1292662"/>
          </a:xfrm>
          <a:prstGeom prst="round2DiagRect">
            <a:avLst/>
          </a:prstGeom>
          <a:solidFill>
            <a:srgbClr val="25232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Rettangolo con due angoli in diagonale arrotondati 22">
            <a:extLst>
              <a:ext uri="{FF2B5EF4-FFF2-40B4-BE49-F238E27FC236}">
                <a16:creationId xmlns:a16="http://schemas.microsoft.com/office/drawing/2014/main" id="{2A3F874D-9784-3946-92A7-7274D40C1FA8}"/>
              </a:ext>
            </a:extLst>
          </p:cNvPr>
          <p:cNvSpPr/>
          <p:nvPr/>
        </p:nvSpPr>
        <p:spPr>
          <a:xfrm>
            <a:off x="1932167" y="1200647"/>
            <a:ext cx="1534601" cy="3502052"/>
          </a:xfrm>
          <a:prstGeom prst="round2DiagRect">
            <a:avLst/>
          </a:prstGeom>
          <a:solidFill>
            <a:srgbClr val="25232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Rettangolo con due angoli in diagonale arrotondati 23">
            <a:extLst>
              <a:ext uri="{FF2B5EF4-FFF2-40B4-BE49-F238E27FC236}">
                <a16:creationId xmlns:a16="http://schemas.microsoft.com/office/drawing/2014/main" id="{6CAF0A36-A926-EE60-D107-F95F2182B5D5}"/>
              </a:ext>
            </a:extLst>
          </p:cNvPr>
          <p:cNvSpPr/>
          <p:nvPr/>
        </p:nvSpPr>
        <p:spPr>
          <a:xfrm rot="10800000">
            <a:off x="3504186" y="1200645"/>
            <a:ext cx="1709513" cy="2045366"/>
          </a:xfrm>
          <a:prstGeom prst="round2DiagRect">
            <a:avLst/>
          </a:prstGeom>
          <a:solidFill>
            <a:srgbClr val="25232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Rettangolo con due angoli in diagonale arrotondati 21">
            <a:extLst>
              <a:ext uri="{FF2B5EF4-FFF2-40B4-BE49-F238E27FC236}">
                <a16:creationId xmlns:a16="http://schemas.microsoft.com/office/drawing/2014/main" id="{8BDD4C40-246C-C670-62A2-4C36DCBBB7F5}"/>
              </a:ext>
            </a:extLst>
          </p:cNvPr>
          <p:cNvSpPr/>
          <p:nvPr/>
        </p:nvSpPr>
        <p:spPr>
          <a:xfrm>
            <a:off x="3508951" y="3275937"/>
            <a:ext cx="1700895" cy="1446723"/>
          </a:xfrm>
          <a:prstGeom prst="round2DiagRect">
            <a:avLst/>
          </a:prstGeom>
          <a:solidFill>
            <a:srgbClr val="25232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Rettangolo con due angoli in diagonale arrotondati 20">
            <a:extLst>
              <a:ext uri="{FF2B5EF4-FFF2-40B4-BE49-F238E27FC236}">
                <a16:creationId xmlns:a16="http://schemas.microsoft.com/office/drawing/2014/main" id="{6C5B6FB6-8044-6C7B-7BBE-0C440D50AFF0}"/>
              </a:ext>
            </a:extLst>
          </p:cNvPr>
          <p:cNvSpPr/>
          <p:nvPr/>
        </p:nvSpPr>
        <p:spPr>
          <a:xfrm>
            <a:off x="1932167" y="4773558"/>
            <a:ext cx="3280732" cy="1292662"/>
          </a:xfrm>
          <a:prstGeom prst="round2DiagRect">
            <a:avLst/>
          </a:prstGeom>
          <a:solidFill>
            <a:srgbClr val="25232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Rettangolo con due angoli in diagonale arrotondati 24">
            <a:extLst>
              <a:ext uri="{FF2B5EF4-FFF2-40B4-BE49-F238E27FC236}">
                <a16:creationId xmlns:a16="http://schemas.microsoft.com/office/drawing/2014/main" id="{8EF3F840-2AD9-5411-EC26-54C5477A8D11}"/>
              </a:ext>
            </a:extLst>
          </p:cNvPr>
          <p:cNvSpPr/>
          <p:nvPr/>
        </p:nvSpPr>
        <p:spPr>
          <a:xfrm>
            <a:off x="5255082" y="1200647"/>
            <a:ext cx="1658712" cy="3502051"/>
          </a:xfrm>
          <a:prstGeom prst="round2DiagRect">
            <a:avLst/>
          </a:prstGeom>
          <a:solidFill>
            <a:srgbClr val="25232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7" name="Rettangolo con due angoli in diagonale arrotondati 26">
            <a:extLst>
              <a:ext uri="{FF2B5EF4-FFF2-40B4-BE49-F238E27FC236}">
                <a16:creationId xmlns:a16="http://schemas.microsoft.com/office/drawing/2014/main" id="{62753F7B-7B28-54FA-8F8A-F0939184CA5B}"/>
              </a:ext>
            </a:extLst>
          </p:cNvPr>
          <p:cNvSpPr/>
          <p:nvPr/>
        </p:nvSpPr>
        <p:spPr>
          <a:xfrm>
            <a:off x="6966526" y="1200646"/>
            <a:ext cx="1702590" cy="2045365"/>
          </a:xfrm>
          <a:prstGeom prst="round2DiagRect">
            <a:avLst/>
          </a:prstGeom>
          <a:solidFill>
            <a:srgbClr val="25232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8" name="Rettangolo con due angoli in diagonale arrotondati 27">
            <a:extLst>
              <a:ext uri="{FF2B5EF4-FFF2-40B4-BE49-F238E27FC236}">
                <a16:creationId xmlns:a16="http://schemas.microsoft.com/office/drawing/2014/main" id="{3F69E313-E3AC-7927-9896-D1113F325F50}"/>
              </a:ext>
            </a:extLst>
          </p:cNvPr>
          <p:cNvSpPr/>
          <p:nvPr/>
        </p:nvSpPr>
        <p:spPr>
          <a:xfrm>
            <a:off x="6969573" y="3284185"/>
            <a:ext cx="1698188" cy="1439739"/>
          </a:xfrm>
          <a:prstGeom prst="round2DiagRect">
            <a:avLst/>
          </a:prstGeom>
          <a:solidFill>
            <a:srgbClr val="25232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6473330D-FB36-EE6C-4B73-27AE42A4B0A0}"/>
              </a:ext>
            </a:extLst>
          </p:cNvPr>
          <p:cNvSpPr txBox="1"/>
          <p:nvPr/>
        </p:nvSpPr>
        <p:spPr>
          <a:xfrm>
            <a:off x="8720833" y="2499355"/>
            <a:ext cx="173355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it-IT" sz="1200" b="0" i="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Clienti privati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it-IT" sz="1200" b="0" i="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Professionisti della ristorazione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it-IT" sz="1200" b="0" i="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Costruttori e progettisti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it-IT" sz="1200" b="0" i="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Distributori e rivenditori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28E50DE-BA4A-5363-52A2-8E0B9510CB8F}"/>
              </a:ext>
            </a:extLst>
          </p:cNvPr>
          <p:cNvSpPr txBox="1"/>
          <p:nvPr/>
        </p:nvSpPr>
        <p:spPr>
          <a:xfrm>
            <a:off x="5214101" y="2176823"/>
            <a:ext cx="17335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it-IT" sz="1200" b="0" i="0" dirty="0">
                <a:solidFill>
                  <a:srgbClr val="00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öhne"/>
              </a:rPr>
              <a:t>Innovazione tecnologica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it-IT" sz="1200" b="0" i="0" dirty="0">
                <a:solidFill>
                  <a:srgbClr val="00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öhne"/>
              </a:rPr>
              <a:t>Design accattivante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it-IT" sz="1200" b="0" i="0" dirty="0">
                <a:solidFill>
                  <a:srgbClr val="00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öhne"/>
              </a:rPr>
              <a:t>Qualità e affidabilità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it-IT" sz="1200" b="0" i="0" dirty="0">
                <a:solidFill>
                  <a:srgbClr val="00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öhne"/>
              </a:rPr>
              <a:t>Miglioramento della qualità dell'aria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it-IT" sz="1200" b="0" i="0" dirty="0">
                <a:solidFill>
                  <a:srgbClr val="00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Esperienza di cucina superiore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15E60705-CE7C-0E01-5CD2-FEDC9A86BAD9}"/>
              </a:ext>
            </a:extLst>
          </p:cNvPr>
          <p:cNvSpPr txBox="1"/>
          <p:nvPr/>
        </p:nvSpPr>
        <p:spPr>
          <a:xfrm>
            <a:off x="3512004" y="3763980"/>
            <a:ext cx="1658712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it-IT" sz="110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Ricerca e sviluppo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it-IT" sz="110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Competenze tecniche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it-IT" sz="110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Infrastrutture di produzione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it-IT" sz="110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Marchio e reputazione 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E57A76C-2ECA-E2E9-77EA-5AF36FCB9DF8}"/>
              </a:ext>
            </a:extLst>
          </p:cNvPr>
          <p:cNvSpPr txBox="1"/>
          <p:nvPr/>
        </p:nvSpPr>
        <p:spPr>
          <a:xfrm>
            <a:off x="6966866" y="3738547"/>
            <a:ext cx="17335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it-IT" sz="1100" b="0" i="0" dirty="0">
                <a:solidFill>
                  <a:srgbClr val="00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Vendita diretta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it-IT" sz="1100" b="0" i="0" dirty="0">
                <a:solidFill>
                  <a:srgbClr val="00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Distributori e rivenditori di elettrodomestici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CAAC7308-23D0-4CBB-0221-45646BB218DC}"/>
              </a:ext>
            </a:extLst>
          </p:cNvPr>
          <p:cNvSpPr txBox="1"/>
          <p:nvPr/>
        </p:nvSpPr>
        <p:spPr>
          <a:xfrm>
            <a:off x="6924003" y="2019605"/>
            <a:ext cx="1819275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it-IT" sz="1100" b="0" i="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öhne"/>
              </a:rPr>
              <a:t>Assistenza </a:t>
            </a:r>
            <a:r>
              <a:rPr lang="it-IT" sz="1100" b="0" i="0" dirty="0" err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öhne"/>
              </a:rPr>
              <a:t>pre</a:t>
            </a:r>
            <a:r>
              <a:rPr lang="it-IT" sz="1100" b="0" i="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öhne"/>
              </a:rPr>
              <a:t>-vendita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it-IT" sz="1100" b="0" i="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öhne"/>
              </a:rPr>
              <a:t>Supporto post-vendita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it-IT" sz="1100" b="0" i="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öhne"/>
              </a:rPr>
              <a:t>Comunità online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7E1DE6CB-110B-CBC5-8096-5033B92E7DD6}"/>
              </a:ext>
            </a:extLst>
          </p:cNvPr>
          <p:cNvSpPr txBox="1"/>
          <p:nvPr/>
        </p:nvSpPr>
        <p:spPr>
          <a:xfrm>
            <a:off x="1932167" y="5030662"/>
            <a:ext cx="224082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it-IT" sz="1200" b="0" i="0" dirty="0">
                <a:solidFill>
                  <a:srgbClr val="276FB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öhne"/>
              </a:rPr>
              <a:t>Costi di produzione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it-IT" sz="1200" b="0" i="0" dirty="0">
                <a:solidFill>
                  <a:srgbClr val="276FB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öhne"/>
              </a:rPr>
              <a:t>Costi di ricerca e sviluppo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it-IT" sz="1200" b="0" i="0" dirty="0">
                <a:solidFill>
                  <a:srgbClr val="276FB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öhne"/>
              </a:rPr>
              <a:t>Costi di marketing e pubblicità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it-IT" sz="1200" b="0" i="0" dirty="0">
                <a:solidFill>
                  <a:srgbClr val="276FB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öhne"/>
              </a:rPr>
              <a:t>Costi di distribuzione e vendita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it-IT" sz="1200" dirty="0">
                <a:solidFill>
                  <a:srgbClr val="276FB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öhne"/>
              </a:rPr>
              <a:t>Costi amministrativi e generali</a:t>
            </a:r>
            <a:endParaRPr lang="it-IT" sz="1200" b="0" i="0" dirty="0">
              <a:solidFill>
                <a:srgbClr val="276FB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öhne"/>
            </a:endParaRPr>
          </a:p>
        </p:txBody>
      </p:sp>
      <p:pic>
        <p:nvPicPr>
          <p:cNvPr id="56" name="Elemento grafico 55" descr="Monete con riempimento a tinta unita">
            <a:extLst>
              <a:ext uri="{FF2B5EF4-FFF2-40B4-BE49-F238E27FC236}">
                <a16:creationId xmlns:a16="http://schemas.microsoft.com/office/drawing/2014/main" id="{FDEE4057-89D8-4DAA-99EF-82E2A56307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55511" y="4763339"/>
            <a:ext cx="328720" cy="328720"/>
          </a:xfrm>
          <a:prstGeom prst="rect">
            <a:avLst/>
          </a:prstGeom>
        </p:spPr>
      </p:pic>
      <p:pic>
        <p:nvPicPr>
          <p:cNvPr id="58" name="Elemento grafico 57" descr="Cuore con riempimento a tinta unita">
            <a:extLst>
              <a:ext uri="{FF2B5EF4-FFF2-40B4-BE49-F238E27FC236}">
                <a16:creationId xmlns:a16="http://schemas.microsoft.com/office/drawing/2014/main" id="{0028DAC5-18DD-EA46-0A82-7007937D18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38191" y="1215209"/>
            <a:ext cx="335642" cy="335642"/>
          </a:xfrm>
          <a:prstGeom prst="rect">
            <a:avLst/>
          </a:prstGeom>
        </p:spPr>
      </p:pic>
      <p:pic>
        <p:nvPicPr>
          <p:cNvPr id="1024" name="Elemento grafico 1023" descr="Lavoro con riempimento a tinta unita">
            <a:extLst>
              <a:ext uri="{FF2B5EF4-FFF2-40B4-BE49-F238E27FC236}">
                <a16:creationId xmlns:a16="http://schemas.microsoft.com/office/drawing/2014/main" id="{8BDEF1D0-C7D6-9835-B69A-2BBE03907D8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883493" y="1225252"/>
            <a:ext cx="288227" cy="288227"/>
          </a:xfrm>
          <a:prstGeom prst="rect">
            <a:avLst/>
          </a:prstGeom>
        </p:spPr>
      </p:pic>
      <p:pic>
        <p:nvPicPr>
          <p:cNvPr id="1027" name="Elemento grafico 1026" descr="Barra multifunzione con riempimento a tinta unita">
            <a:extLst>
              <a:ext uri="{FF2B5EF4-FFF2-40B4-BE49-F238E27FC236}">
                <a16:creationId xmlns:a16="http://schemas.microsoft.com/office/drawing/2014/main" id="{B23068C9-7767-113B-8797-EA88BF3A42B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586852" y="1225252"/>
            <a:ext cx="327561" cy="327561"/>
          </a:xfrm>
          <a:prstGeom prst="rect">
            <a:avLst/>
          </a:prstGeom>
        </p:spPr>
      </p:pic>
      <p:pic>
        <p:nvPicPr>
          <p:cNvPr id="1031" name="Elemento grafico 1030" descr="Sala riunioni con riempimento a tinta unita">
            <a:extLst>
              <a:ext uri="{FF2B5EF4-FFF2-40B4-BE49-F238E27FC236}">
                <a16:creationId xmlns:a16="http://schemas.microsoft.com/office/drawing/2014/main" id="{B0FDF498-F1EA-F5CF-4A93-BDFFA26169D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044975" y="1180934"/>
            <a:ext cx="404191" cy="404191"/>
          </a:xfrm>
          <a:prstGeom prst="rect">
            <a:avLst/>
          </a:prstGeom>
        </p:spPr>
      </p:pic>
      <p:pic>
        <p:nvPicPr>
          <p:cNvPr id="1036" name="Elemento grafico 1035" descr="Consegna con riempimento a tinta unita">
            <a:extLst>
              <a:ext uri="{FF2B5EF4-FFF2-40B4-BE49-F238E27FC236}">
                <a16:creationId xmlns:a16="http://schemas.microsoft.com/office/drawing/2014/main" id="{8CEE3D13-30A0-DE20-E854-DB9C3F76277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224095" y="3308124"/>
            <a:ext cx="404191" cy="404191"/>
          </a:xfrm>
          <a:prstGeom prst="rect">
            <a:avLst/>
          </a:prstGeom>
        </p:spPr>
      </p:pic>
      <p:pic>
        <p:nvPicPr>
          <p:cNvPr id="1040" name="Elemento grafico 1039" descr="Etichetta con riempimento a tinta unita">
            <a:extLst>
              <a:ext uri="{FF2B5EF4-FFF2-40B4-BE49-F238E27FC236}">
                <a16:creationId xmlns:a16="http://schemas.microsoft.com/office/drawing/2014/main" id="{3A5A41CE-2BAC-90FE-C3DA-10D8FF44540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815439" y="4770608"/>
            <a:ext cx="404191" cy="404191"/>
          </a:xfrm>
          <a:prstGeom prst="rect">
            <a:avLst/>
          </a:prstGeom>
        </p:spPr>
      </p:pic>
      <p:pic>
        <p:nvPicPr>
          <p:cNvPr id="1042" name="Elemento grafico 1041" descr="Gruppo di persone con riempimento a tinta unita">
            <a:extLst>
              <a:ext uri="{FF2B5EF4-FFF2-40B4-BE49-F238E27FC236}">
                <a16:creationId xmlns:a16="http://schemas.microsoft.com/office/drawing/2014/main" id="{458BAAF8-157F-E1D7-C664-6D36677DD89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9873435" y="1227013"/>
            <a:ext cx="292873" cy="292873"/>
          </a:xfrm>
          <a:prstGeom prst="rect">
            <a:avLst/>
          </a:prstGeom>
        </p:spPr>
      </p:pic>
      <p:pic>
        <p:nvPicPr>
          <p:cNvPr id="1044" name="Elemento grafico 1043" descr="Brainstorming con riempimento a tinta unita">
            <a:extLst>
              <a:ext uri="{FF2B5EF4-FFF2-40B4-BE49-F238E27FC236}">
                <a16:creationId xmlns:a16="http://schemas.microsoft.com/office/drawing/2014/main" id="{86084FFB-B551-0E66-7FC5-8A120355814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900248" y="3321415"/>
            <a:ext cx="319382" cy="319382"/>
          </a:xfrm>
          <a:prstGeom prst="rect">
            <a:avLst/>
          </a:prstGeom>
        </p:spPr>
      </p:pic>
      <p:sp>
        <p:nvSpPr>
          <p:cNvPr id="1045" name="CasellaDiTesto 1044">
            <a:extLst>
              <a:ext uri="{FF2B5EF4-FFF2-40B4-BE49-F238E27FC236}">
                <a16:creationId xmlns:a16="http://schemas.microsoft.com/office/drawing/2014/main" id="{37938B84-5563-E1CF-E1EA-8C08356F7556}"/>
              </a:ext>
            </a:extLst>
          </p:cNvPr>
          <p:cNvSpPr txBox="1"/>
          <p:nvPr/>
        </p:nvSpPr>
        <p:spPr>
          <a:xfrm>
            <a:off x="5360080" y="4986344"/>
            <a:ext cx="267832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it-IT" sz="1200" b="0" i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öhne"/>
              </a:rPr>
              <a:t>Vendita diretta di prodotti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it-IT" sz="1200" b="0" i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öhne"/>
              </a:rPr>
              <a:t>Vendita ai rivenditori e distributori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it-IT" sz="1200" b="0" i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öhne"/>
              </a:rPr>
              <a:t>Servizi di assistenza e manutenzione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it-IT" sz="1200" b="0" i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öhne"/>
              </a:rPr>
              <a:t>Licenze e royalties</a:t>
            </a:r>
          </a:p>
          <a:p>
            <a:endParaRPr lang="it-IT" dirty="0"/>
          </a:p>
        </p:txBody>
      </p:sp>
      <p:sp>
        <p:nvSpPr>
          <p:cNvPr id="1047" name="CasellaDiTesto 1046">
            <a:extLst>
              <a:ext uri="{FF2B5EF4-FFF2-40B4-BE49-F238E27FC236}">
                <a16:creationId xmlns:a16="http://schemas.microsoft.com/office/drawing/2014/main" id="{6A362049-D5B5-1EFD-E2F6-B70D51D3C6E3}"/>
              </a:ext>
            </a:extLst>
          </p:cNvPr>
          <p:cNvSpPr txBox="1"/>
          <p:nvPr/>
        </p:nvSpPr>
        <p:spPr>
          <a:xfrm>
            <a:off x="3504898" y="1690815"/>
            <a:ext cx="1754862" cy="14619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it-IT" sz="1100" b="0" i="0" dirty="0">
                <a:solidFill>
                  <a:srgbClr val="00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öhne"/>
              </a:rPr>
              <a:t>Progettazione e sviluppo di </a:t>
            </a:r>
            <a:r>
              <a:rPr lang="it-IT" sz="1100" dirty="0">
                <a:solidFill>
                  <a:srgbClr val="00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öhne"/>
              </a:rPr>
              <a:t>nuovi prodotti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it-IT" sz="1100" b="0" i="0" dirty="0">
                <a:solidFill>
                  <a:srgbClr val="00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öhne"/>
              </a:rPr>
              <a:t>Produzione e assemblaggio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it-IT" sz="1100" b="0" i="0" dirty="0">
                <a:solidFill>
                  <a:srgbClr val="00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öhne"/>
              </a:rPr>
              <a:t>Marketing e vendite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it-IT" sz="1100" b="0" i="0" dirty="0">
                <a:solidFill>
                  <a:srgbClr val="00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öhne"/>
              </a:rPr>
              <a:t>Servizio clienti e supporto post-vendita</a:t>
            </a:r>
          </a:p>
          <a:p>
            <a:endParaRPr lang="it-IT" sz="1200" dirty="0"/>
          </a:p>
        </p:txBody>
      </p:sp>
      <p:sp>
        <p:nvSpPr>
          <p:cNvPr id="1048" name="CasellaDiTesto 1047">
            <a:extLst>
              <a:ext uri="{FF2B5EF4-FFF2-40B4-BE49-F238E27FC236}">
                <a16:creationId xmlns:a16="http://schemas.microsoft.com/office/drawing/2014/main" id="{B1614725-E266-7CFE-07E7-623F898DDD1E}"/>
              </a:ext>
            </a:extLst>
          </p:cNvPr>
          <p:cNvSpPr txBox="1"/>
          <p:nvPr/>
        </p:nvSpPr>
        <p:spPr>
          <a:xfrm>
            <a:off x="1975190" y="2007210"/>
            <a:ext cx="1408664" cy="21082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it-IT" sz="1200" b="0" i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öhne"/>
              </a:rPr>
              <a:t>Fornitori di componenti e materiali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it-IT" sz="1200" b="0" i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öhne"/>
              </a:rPr>
              <a:t>Distributori e rivenditori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it-IT" sz="1200" b="0" i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öhne"/>
              </a:rPr>
              <a:t>Costruttori di case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it-IT" sz="1200" b="0" i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öhne"/>
              </a:rPr>
              <a:t>Progettisti di cucine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it-IT" sz="1200" b="0" i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öhne"/>
              </a:rPr>
              <a:t>Istituti di ricerca e sviluppo</a:t>
            </a:r>
          </a:p>
          <a:p>
            <a:endParaRPr lang="it-IT" sz="1100" dirty="0"/>
          </a:p>
        </p:txBody>
      </p:sp>
      <p:sp>
        <p:nvSpPr>
          <p:cNvPr id="1049" name="CasellaDiTesto 1048">
            <a:extLst>
              <a:ext uri="{FF2B5EF4-FFF2-40B4-BE49-F238E27FC236}">
                <a16:creationId xmlns:a16="http://schemas.microsoft.com/office/drawing/2014/main" id="{2D5C23B0-95C3-7AC1-A877-11FDB02440C0}"/>
              </a:ext>
            </a:extLst>
          </p:cNvPr>
          <p:cNvSpPr txBox="1"/>
          <p:nvPr/>
        </p:nvSpPr>
        <p:spPr>
          <a:xfrm>
            <a:off x="1993135" y="1243074"/>
            <a:ext cx="12602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rgbClr val="F7E1D7"/>
                </a:solidFill>
              </a:rPr>
              <a:t>Key Partners</a:t>
            </a:r>
          </a:p>
        </p:txBody>
      </p:sp>
      <p:sp>
        <p:nvSpPr>
          <p:cNvPr id="1050" name="CasellaDiTesto 1049">
            <a:extLst>
              <a:ext uri="{FF2B5EF4-FFF2-40B4-BE49-F238E27FC236}">
                <a16:creationId xmlns:a16="http://schemas.microsoft.com/office/drawing/2014/main" id="{FA955AD7-A2F1-F076-A45F-AC1023197D81}"/>
              </a:ext>
            </a:extLst>
          </p:cNvPr>
          <p:cNvSpPr txBox="1"/>
          <p:nvPr/>
        </p:nvSpPr>
        <p:spPr>
          <a:xfrm>
            <a:off x="3526691" y="1239264"/>
            <a:ext cx="11532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>
                <a:solidFill>
                  <a:srgbClr val="F7E1D7"/>
                </a:solidFill>
              </a:rPr>
              <a:t>Key Activities</a:t>
            </a:r>
          </a:p>
        </p:txBody>
      </p:sp>
      <p:sp>
        <p:nvSpPr>
          <p:cNvPr id="1051" name="CasellaDiTesto 1050">
            <a:extLst>
              <a:ext uri="{FF2B5EF4-FFF2-40B4-BE49-F238E27FC236}">
                <a16:creationId xmlns:a16="http://schemas.microsoft.com/office/drawing/2014/main" id="{44AC6982-CA23-6174-7328-2D02B8F9B8C8}"/>
              </a:ext>
            </a:extLst>
          </p:cNvPr>
          <p:cNvSpPr txBox="1"/>
          <p:nvPr/>
        </p:nvSpPr>
        <p:spPr>
          <a:xfrm>
            <a:off x="3569495" y="3264073"/>
            <a:ext cx="1224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>
                <a:solidFill>
                  <a:srgbClr val="F7E1D7"/>
                </a:solidFill>
              </a:rPr>
              <a:t>Key Resources</a:t>
            </a:r>
          </a:p>
        </p:txBody>
      </p:sp>
      <p:sp>
        <p:nvSpPr>
          <p:cNvPr id="1052" name="CasellaDiTesto 1051">
            <a:extLst>
              <a:ext uri="{FF2B5EF4-FFF2-40B4-BE49-F238E27FC236}">
                <a16:creationId xmlns:a16="http://schemas.microsoft.com/office/drawing/2014/main" id="{36483CA0-A1AD-793A-EC8E-FDD8E17CE2AB}"/>
              </a:ext>
            </a:extLst>
          </p:cNvPr>
          <p:cNvSpPr txBox="1"/>
          <p:nvPr/>
        </p:nvSpPr>
        <p:spPr>
          <a:xfrm>
            <a:off x="5360079" y="4769040"/>
            <a:ext cx="14977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rgbClr val="F7E1D7"/>
                </a:solidFill>
              </a:rPr>
              <a:t>Revenue Streams</a:t>
            </a:r>
          </a:p>
        </p:txBody>
      </p:sp>
      <p:sp>
        <p:nvSpPr>
          <p:cNvPr id="1053" name="CasellaDiTesto 1052">
            <a:extLst>
              <a:ext uri="{FF2B5EF4-FFF2-40B4-BE49-F238E27FC236}">
                <a16:creationId xmlns:a16="http://schemas.microsoft.com/office/drawing/2014/main" id="{37DD3B4C-C8D8-1B58-53C0-036CC995EBE9}"/>
              </a:ext>
            </a:extLst>
          </p:cNvPr>
          <p:cNvSpPr txBox="1"/>
          <p:nvPr/>
        </p:nvSpPr>
        <p:spPr>
          <a:xfrm>
            <a:off x="1945070" y="4770608"/>
            <a:ext cx="12254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>
                <a:solidFill>
                  <a:srgbClr val="F7E1D7"/>
                </a:solidFill>
              </a:rPr>
              <a:t>Cost Structure</a:t>
            </a:r>
          </a:p>
        </p:txBody>
      </p:sp>
      <p:sp>
        <p:nvSpPr>
          <p:cNvPr id="1054" name="CasellaDiTesto 1053">
            <a:extLst>
              <a:ext uri="{FF2B5EF4-FFF2-40B4-BE49-F238E27FC236}">
                <a16:creationId xmlns:a16="http://schemas.microsoft.com/office/drawing/2014/main" id="{ACE7A4DB-3A30-9E5F-0829-94C6838E950C}"/>
              </a:ext>
            </a:extLst>
          </p:cNvPr>
          <p:cNvSpPr txBox="1"/>
          <p:nvPr/>
        </p:nvSpPr>
        <p:spPr>
          <a:xfrm>
            <a:off x="7041663" y="3278847"/>
            <a:ext cx="12602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rgbClr val="F7E1D7"/>
                </a:solidFill>
              </a:rPr>
              <a:t>Channels</a:t>
            </a:r>
          </a:p>
        </p:txBody>
      </p:sp>
      <p:sp>
        <p:nvSpPr>
          <p:cNvPr id="1055" name="CasellaDiTesto 1054">
            <a:extLst>
              <a:ext uri="{FF2B5EF4-FFF2-40B4-BE49-F238E27FC236}">
                <a16:creationId xmlns:a16="http://schemas.microsoft.com/office/drawing/2014/main" id="{476A8873-34C1-5096-A151-294268A08381}"/>
              </a:ext>
            </a:extLst>
          </p:cNvPr>
          <p:cNvSpPr txBox="1"/>
          <p:nvPr/>
        </p:nvSpPr>
        <p:spPr>
          <a:xfrm>
            <a:off x="5312832" y="1208049"/>
            <a:ext cx="12602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rgbClr val="F7E1D7"/>
                </a:solidFill>
              </a:rPr>
              <a:t>Value Proposition</a:t>
            </a:r>
          </a:p>
        </p:txBody>
      </p:sp>
      <p:sp>
        <p:nvSpPr>
          <p:cNvPr id="1056" name="CasellaDiTesto 1055">
            <a:extLst>
              <a:ext uri="{FF2B5EF4-FFF2-40B4-BE49-F238E27FC236}">
                <a16:creationId xmlns:a16="http://schemas.microsoft.com/office/drawing/2014/main" id="{CC1D3233-A5B3-E91E-164A-C247206C2501}"/>
              </a:ext>
            </a:extLst>
          </p:cNvPr>
          <p:cNvSpPr txBox="1"/>
          <p:nvPr/>
        </p:nvSpPr>
        <p:spPr>
          <a:xfrm>
            <a:off x="7047107" y="1207298"/>
            <a:ext cx="14328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rgbClr val="F7E1D7"/>
                </a:solidFill>
              </a:rPr>
              <a:t>Customer Relationships</a:t>
            </a:r>
          </a:p>
        </p:txBody>
      </p:sp>
      <p:sp>
        <p:nvSpPr>
          <p:cNvPr id="1057" name="CasellaDiTesto 1056">
            <a:extLst>
              <a:ext uri="{FF2B5EF4-FFF2-40B4-BE49-F238E27FC236}">
                <a16:creationId xmlns:a16="http://schemas.microsoft.com/office/drawing/2014/main" id="{C53BD93F-7A12-0C90-E598-6D77C12D9508}"/>
              </a:ext>
            </a:extLst>
          </p:cNvPr>
          <p:cNvSpPr txBox="1"/>
          <p:nvPr/>
        </p:nvSpPr>
        <p:spPr>
          <a:xfrm>
            <a:off x="8720833" y="1207299"/>
            <a:ext cx="12602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rgbClr val="F7E1D7"/>
                </a:solidFill>
              </a:rPr>
              <a:t>Customer Segments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7D379043-05BC-9619-E0F6-927E5E6751E3}"/>
              </a:ext>
            </a:extLst>
          </p:cNvPr>
          <p:cNvSpPr/>
          <p:nvPr/>
        </p:nvSpPr>
        <p:spPr>
          <a:xfrm>
            <a:off x="3645420" y="170045"/>
            <a:ext cx="4901159" cy="859917"/>
          </a:xfrm>
          <a:prstGeom prst="roundRect">
            <a:avLst/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252323"/>
                </a:solidFill>
              </a:rPr>
              <a:t>Business Model Canvas</a:t>
            </a:r>
            <a:endParaRPr lang="it-IT" sz="1400" dirty="0">
              <a:solidFill>
                <a:srgbClr val="252323"/>
              </a:solidFill>
            </a:endParaRP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6DEB998D-76C3-A1DC-072B-E40722F8143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4835003"/>
              </p:ext>
            </p:extLst>
          </p:nvPr>
        </p:nvGraphicFramePr>
        <p:xfrm>
          <a:off x="105296" y="6073892"/>
          <a:ext cx="5529811" cy="9598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0" r:lo="rId21" r:qs="rId22" r:cs="rId23"/>
          </a:graphicData>
        </a:graphic>
      </p:graphicFrame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215C3447-2915-BF65-9E5E-84BCAD4F9A95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937" y="6319835"/>
            <a:ext cx="506849" cy="506849"/>
          </a:xfrm>
          <a:prstGeom prst="rect">
            <a:avLst/>
          </a:prstGeom>
        </p:spPr>
      </p:pic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9A3629A3-1A6B-7C81-C0FB-6708291E83F2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543093" y="6348625"/>
            <a:ext cx="431280" cy="431280"/>
          </a:xfrm>
          <a:prstGeom prst="rect">
            <a:avLst/>
          </a:prstGeom>
        </p:spPr>
      </p:pic>
      <p:pic>
        <p:nvPicPr>
          <p:cNvPr id="11" name="Picture 10" descr="A picture containing icon&#10;&#10;Description automatically generated">
            <a:extLst>
              <a:ext uri="{FF2B5EF4-FFF2-40B4-BE49-F238E27FC236}">
                <a16:creationId xmlns:a16="http://schemas.microsoft.com/office/drawing/2014/main" id="{8A40E638-088F-FFBF-FE8D-8969E72EE610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6878" y="6137079"/>
            <a:ext cx="651140" cy="651140"/>
          </a:xfrm>
          <a:prstGeom prst="rect">
            <a:avLst/>
          </a:prstGeom>
        </p:spPr>
      </p:pic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D72AB024-2640-AB28-E9D9-9E23DD81FDBE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9541" y="6325475"/>
            <a:ext cx="475152" cy="475152"/>
          </a:xfrm>
          <a:prstGeom prst="rect">
            <a:avLst/>
          </a:prstGeom>
        </p:spPr>
      </p:pic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C3695A11-AC50-FCE3-561C-031C802D337B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5000" y="6387823"/>
            <a:ext cx="400396" cy="400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1720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2296</Words>
  <Application>Microsoft Office PowerPoint</Application>
  <PresentationFormat>Widescreen</PresentationFormat>
  <Paragraphs>149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Arial</vt:lpstr>
      <vt:lpstr>Calibri</vt:lpstr>
      <vt:lpstr>Calibri Light</vt:lpstr>
      <vt:lpstr>Georgia</vt:lpstr>
      <vt:lpstr>Gotham</vt:lpstr>
      <vt:lpstr>Söhne</vt:lpstr>
      <vt:lpstr>Office Theme</vt:lpstr>
      <vt:lpstr>I Due Moschettieri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Sistema di Governance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Flussi di cassa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 Due Moschettieri</dc:title>
  <dc:creator>Lorenzo Monaci</dc:creator>
  <cp:lastModifiedBy>Lorenzo Monaci</cp:lastModifiedBy>
  <cp:revision>169</cp:revision>
  <dcterms:created xsi:type="dcterms:W3CDTF">2023-05-01T09:13:01Z</dcterms:created>
  <dcterms:modified xsi:type="dcterms:W3CDTF">2023-05-09T21:13:38Z</dcterms:modified>
</cp:coreProperties>
</file>